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3" r:id="rId3"/>
    <p:sldId id="258" r:id="rId4"/>
    <p:sldId id="284" r:id="rId5"/>
    <p:sldId id="279" r:id="rId6"/>
    <p:sldId id="263" r:id="rId7"/>
    <p:sldId id="260" r:id="rId8"/>
    <p:sldId id="285" r:id="rId9"/>
    <p:sldId id="296" r:id="rId10"/>
    <p:sldId id="261" r:id="rId11"/>
    <p:sldId id="264" r:id="rId12"/>
    <p:sldId id="265" r:id="rId13"/>
    <p:sldId id="287" r:id="rId14"/>
    <p:sldId id="275" r:id="rId15"/>
    <p:sldId id="289" r:id="rId16"/>
    <p:sldId id="288" r:id="rId17"/>
    <p:sldId id="266" r:id="rId18"/>
    <p:sldId id="290" r:id="rId19"/>
    <p:sldId id="291" r:id="rId20"/>
    <p:sldId id="292" r:id="rId21"/>
    <p:sldId id="293" r:id="rId22"/>
    <p:sldId id="267" r:id="rId23"/>
    <p:sldId id="298" r:id="rId2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liszka Karolina" initials="PK" lastIdx="1" clrIdx="0">
    <p:extLst>
      <p:ext uri="{19B8F6BF-5375-455C-9EA6-DF929625EA0E}">
        <p15:presenceInfo xmlns:p15="http://schemas.microsoft.com/office/powerpoint/2012/main" userId="S-1-5-21-695300948-3034883106-2310524866-173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9DCD"/>
    <a:srgbClr val="98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476414-F2DD-4AB0-BE96-304B608B9F8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89955C0-1F3C-4D25-9857-47BE3B00DF84}">
      <dgm:prSet phldrT="[Teks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pl-PL" dirty="0">
              <a:solidFill>
                <a:schemeClr val="accent1"/>
              </a:solidFill>
            </a:rPr>
            <a:t>Wyjaśnienie </a:t>
          </a:r>
          <a:r>
            <a:rPr lang="pl-PL" b="0" i="0" dirty="0">
              <a:solidFill>
                <a:schemeClr val="accent1"/>
              </a:solidFill>
            </a:rPr>
            <a:t>przyczyn wyznaczenia stref planistycznych w granicach określonych w planie ogólnym, w tym przedstawienie obliczeń</a:t>
          </a:r>
          <a:r>
            <a:rPr lang="pl-PL" dirty="0">
              <a:solidFill>
                <a:schemeClr val="accent1"/>
              </a:solidFill>
            </a:rPr>
            <a:t> </a:t>
          </a:r>
        </a:p>
      </dgm:t>
    </dgm:pt>
    <dgm:pt modelId="{BDF2DBA8-D4BC-4604-914F-33D0C3345C83}" type="parTrans" cxnId="{942FE8BE-5CE6-4734-BAF4-2A4A878B787B}">
      <dgm:prSet/>
      <dgm:spPr/>
      <dgm:t>
        <a:bodyPr/>
        <a:lstStyle/>
        <a:p>
          <a:endParaRPr lang="pl-PL"/>
        </a:p>
      </dgm:t>
    </dgm:pt>
    <dgm:pt modelId="{3B8BBC5D-7A3E-47AF-BD65-3D1985DD92D5}" type="sibTrans" cxnId="{942FE8BE-5CE6-4734-BAF4-2A4A878B787B}">
      <dgm:prSet/>
      <dgm:spPr/>
      <dgm:t>
        <a:bodyPr/>
        <a:lstStyle/>
        <a:p>
          <a:endParaRPr lang="pl-PL"/>
        </a:p>
      </dgm:t>
    </dgm:pt>
    <dgm:pt modelId="{76AA090C-856E-49E5-AE09-75060C59CAA8}">
      <dgm:prSet phldrT="[Teks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pl-PL" dirty="0">
              <a:solidFill>
                <a:schemeClr val="accent1"/>
              </a:solidFill>
            </a:rPr>
            <a:t>Wyjaśnienie </a:t>
          </a:r>
          <a:r>
            <a:rPr lang="pl-PL" b="0" i="0" dirty="0">
              <a:solidFill>
                <a:schemeClr val="accent1"/>
              </a:solidFill>
            </a:rPr>
            <a:t>przyczyn wyznaczenia obszaru uzupełnienia zabudowy lub obszaru zabudowy śródmiejskiej w granicach określonych w planie ogólnym</a:t>
          </a:r>
          <a:endParaRPr lang="pl-PL" dirty="0">
            <a:solidFill>
              <a:schemeClr val="accent1"/>
            </a:solidFill>
          </a:endParaRPr>
        </a:p>
      </dgm:t>
    </dgm:pt>
    <dgm:pt modelId="{F283C0AB-50F4-410F-919A-2522F23CB179}" type="parTrans" cxnId="{573359FC-3F84-4F1D-914A-54E5375EDEBD}">
      <dgm:prSet/>
      <dgm:spPr/>
      <dgm:t>
        <a:bodyPr/>
        <a:lstStyle/>
        <a:p>
          <a:endParaRPr lang="pl-PL"/>
        </a:p>
      </dgm:t>
    </dgm:pt>
    <dgm:pt modelId="{CF0B7F8D-3B9F-4678-9236-A58D736F54E2}" type="sibTrans" cxnId="{573359FC-3F84-4F1D-914A-54E5375EDEBD}">
      <dgm:prSet/>
      <dgm:spPr/>
      <dgm:t>
        <a:bodyPr/>
        <a:lstStyle/>
        <a:p>
          <a:endParaRPr lang="pl-PL"/>
        </a:p>
      </dgm:t>
    </dgm:pt>
    <dgm:pt modelId="{BE3C48C6-6589-41D1-BC22-69FE0A17F688}">
      <dgm:prSet phldrT="[Teks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pl-PL" dirty="0">
              <a:solidFill>
                <a:schemeClr val="accent1"/>
              </a:solidFill>
            </a:rPr>
            <a:t>Wyjaśnienie </a:t>
          </a:r>
          <a:r>
            <a:rPr lang="pl-PL" b="0" i="0" dirty="0">
              <a:solidFill>
                <a:schemeClr val="accent1"/>
              </a:solidFill>
            </a:rPr>
            <a:t>przyczyn ustalenia gminnych standardów urbanistycznych w zakresie określonym w planie ogólnym</a:t>
          </a:r>
          <a:r>
            <a:rPr lang="pl-PL" dirty="0">
              <a:solidFill>
                <a:schemeClr val="accent1"/>
              </a:solidFill>
            </a:rPr>
            <a:t> </a:t>
          </a:r>
        </a:p>
      </dgm:t>
    </dgm:pt>
    <dgm:pt modelId="{4B3E71FF-C524-42D5-9760-C3F0A8F97B77}" type="parTrans" cxnId="{8A9BFA8B-7BF1-46FE-9D7B-A7F5772523FD}">
      <dgm:prSet/>
      <dgm:spPr/>
      <dgm:t>
        <a:bodyPr/>
        <a:lstStyle/>
        <a:p>
          <a:endParaRPr lang="pl-PL"/>
        </a:p>
      </dgm:t>
    </dgm:pt>
    <dgm:pt modelId="{233025CF-34F5-452D-87B9-9E0D5F9BBC6C}" type="sibTrans" cxnId="{8A9BFA8B-7BF1-46FE-9D7B-A7F5772523FD}">
      <dgm:prSet/>
      <dgm:spPr/>
      <dgm:t>
        <a:bodyPr/>
        <a:lstStyle/>
        <a:p>
          <a:endParaRPr lang="pl-PL"/>
        </a:p>
      </dgm:t>
    </dgm:pt>
    <dgm:pt modelId="{CE766309-96D0-4B9C-B595-3F9998683C74}" type="pres">
      <dgm:prSet presAssocID="{67476414-F2DD-4AB0-BE96-304B608B9F80}" presName="linear" presStyleCnt="0">
        <dgm:presLayoutVars>
          <dgm:dir/>
          <dgm:resizeHandles val="exact"/>
        </dgm:presLayoutVars>
      </dgm:prSet>
      <dgm:spPr/>
    </dgm:pt>
    <dgm:pt modelId="{AAEC7840-5720-4887-9928-4B339E9834F3}" type="pres">
      <dgm:prSet presAssocID="{E89955C0-1F3C-4D25-9857-47BE3B00DF84}" presName="comp" presStyleCnt="0"/>
      <dgm:spPr/>
    </dgm:pt>
    <dgm:pt modelId="{D8D4D856-C5F3-4A4C-96F4-A4080FB20E6B}" type="pres">
      <dgm:prSet presAssocID="{E89955C0-1F3C-4D25-9857-47BE3B00DF84}" presName="box" presStyleLbl="node1" presStyleIdx="0" presStyleCnt="3" custLinFactNeighborX="0" custLinFactNeighborY="-784"/>
      <dgm:spPr/>
    </dgm:pt>
    <dgm:pt modelId="{E78CF22E-A241-4892-AF86-C404C14E1998}" type="pres">
      <dgm:prSet presAssocID="{E89955C0-1F3C-4D25-9857-47BE3B00DF84}" presName="img" presStyleLbl="fgImgPlace1" presStyleIdx="0" presStyleCnt="3"/>
      <dgm:spPr>
        <a:solidFill>
          <a:schemeClr val="accent1"/>
        </a:solidFill>
      </dgm:spPr>
    </dgm:pt>
    <dgm:pt modelId="{14A695A8-1295-46D3-B457-9735182B602A}" type="pres">
      <dgm:prSet presAssocID="{E89955C0-1F3C-4D25-9857-47BE3B00DF84}" presName="text" presStyleLbl="node1" presStyleIdx="0" presStyleCnt="3">
        <dgm:presLayoutVars>
          <dgm:bulletEnabled val="1"/>
        </dgm:presLayoutVars>
      </dgm:prSet>
      <dgm:spPr/>
    </dgm:pt>
    <dgm:pt modelId="{CB748F81-D5BD-41BC-BCE6-42CFDC3743E5}" type="pres">
      <dgm:prSet presAssocID="{3B8BBC5D-7A3E-47AF-BD65-3D1985DD92D5}" presName="spacer" presStyleCnt="0"/>
      <dgm:spPr/>
    </dgm:pt>
    <dgm:pt modelId="{2F72BDCA-50FB-4B1C-BA52-FFF580F8BD8C}" type="pres">
      <dgm:prSet presAssocID="{76AA090C-856E-49E5-AE09-75060C59CAA8}" presName="comp" presStyleCnt="0"/>
      <dgm:spPr/>
    </dgm:pt>
    <dgm:pt modelId="{F153CFB7-C61C-4D90-90D0-D55F0F481EAA}" type="pres">
      <dgm:prSet presAssocID="{76AA090C-856E-49E5-AE09-75060C59CAA8}" presName="box" presStyleLbl="node1" presStyleIdx="1" presStyleCnt="3"/>
      <dgm:spPr/>
    </dgm:pt>
    <dgm:pt modelId="{FB4A1BC5-19FC-4494-854D-99E377898D2B}" type="pres">
      <dgm:prSet presAssocID="{76AA090C-856E-49E5-AE09-75060C59CAA8}" presName="img" presStyleLbl="fgImgPlace1" presStyleIdx="1" presStyleCnt="3"/>
      <dgm:spPr>
        <a:solidFill>
          <a:schemeClr val="accent1"/>
        </a:solidFill>
      </dgm:spPr>
    </dgm:pt>
    <dgm:pt modelId="{396EE71C-7BDE-4CB5-8904-E33C5926C502}" type="pres">
      <dgm:prSet presAssocID="{76AA090C-856E-49E5-AE09-75060C59CAA8}" presName="text" presStyleLbl="node1" presStyleIdx="1" presStyleCnt="3">
        <dgm:presLayoutVars>
          <dgm:bulletEnabled val="1"/>
        </dgm:presLayoutVars>
      </dgm:prSet>
      <dgm:spPr/>
    </dgm:pt>
    <dgm:pt modelId="{1B607D24-73DF-4919-96E6-21BBB5516C79}" type="pres">
      <dgm:prSet presAssocID="{CF0B7F8D-3B9F-4678-9236-A58D736F54E2}" presName="spacer" presStyleCnt="0"/>
      <dgm:spPr/>
    </dgm:pt>
    <dgm:pt modelId="{484D044A-C753-47E6-B4AC-67E0A4659C55}" type="pres">
      <dgm:prSet presAssocID="{BE3C48C6-6589-41D1-BC22-69FE0A17F688}" presName="comp" presStyleCnt="0"/>
      <dgm:spPr/>
    </dgm:pt>
    <dgm:pt modelId="{A94E39E0-F41D-4502-90EF-D891143AFB63}" type="pres">
      <dgm:prSet presAssocID="{BE3C48C6-6589-41D1-BC22-69FE0A17F688}" presName="box" presStyleLbl="node1" presStyleIdx="2" presStyleCnt="3"/>
      <dgm:spPr/>
    </dgm:pt>
    <dgm:pt modelId="{07AD15CA-C521-4AD8-AFE6-60EE1FC5242B}" type="pres">
      <dgm:prSet presAssocID="{BE3C48C6-6589-41D1-BC22-69FE0A17F688}" presName="img" presStyleLbl="fgImgPlace1" presStyleIdx="2" presStyleCnt="3"/>
      <dgm:spPr>
        <a:solidFill>
          <a:schemeClr val="accent1"/>
        </a:solidFill>
      </dgm:spPr>
    </dgm:pt>
    <dgm:pt modelId="{5B2E7E7C-4CE1-439E-9059-AD2DCFAFB0D1}" type="pres">
      <dgm:prSet presAssocID="{BE3C48C6-6589-41D1-BC22-69FE0A17F688}" presName="text" presStyleLbl="node1" presStyleIdx="2" presStyleCnt="3">
        <dgm:presLayoutVars>
          <dgm:bulletEnabled val="1"/>
        </dgm:presLayoutVars>
      </dgm:prSet>
      <dgm:spPr/>
    </dgm:pt>
  </dgm:ptLst>
  <dgm:cxnLst>
    <dgm:cxn modelId="{7C1C342B-FEF9-47B9-9698-9140119DB489}" type="presOf" srcId="{BE3C48C6-6589-41D1-BC22-69FE0A17F688}" destId="{A94E39E0-F41D-4502-90EF-D891143AFB63}" srcOrd="0" destOrd="0" presId="urn:microsoft.com/office/officeart/2005/8/layout/vList4"/>
    <dgm:cxn modelId="{EED6C546-58CB-4135-9C66-53CD480D8439}" type="presOf" srcId="{76AA090C-856E-49E5-AE09-75060C59CAA8}" destId="{F153CFB7-C61C-4D90-90D0-D55F0F481EAA}" srcOrd="0" destOrd="0" presId="urn:microsoft.com/office/officeart/2005/8/layout/vList4"/>
    <dgm:cxn modelId="{3585EA7D-7B29-4B01-B11D-B0CD9082BA5A}" type="presOf" srcId="{BE3C48C6-6589-41D1-BC22-69FE0A17F688}" destId="{5B2E7E7C-4CE1-439E-9059-AD2DCFAFB0D1}" srcOrd="1" destOrd="0" presId="urn:microsoft.com/office/officeart/2005/8/layout/vList4"/>
    <dgm:cxn modelId="{8A9BFA8B-7BF1-46FE-9D7B-A7F5772523FD}" srcId="{67476414-F2DD-4AB0-BE96-304B608B9F80}" destId="{BE3C48C6-6589-41D1-BC22-69FE0A17F688}" srcOrd="2" destOrd="0" parTransId="{4B3E71FF-C524-42D5-9760-C3F0A8F97B77}" sibTransId="{233025CF-34F5-452D-87B9-9E0D5F9BBC6C}"/>
    <dgm:cxn modelId="{B1137C93-0E49-400C-82D6-63CD8C1B5CF0}" type="presOf" srcId="{76AA090C-856E-49E5-AE09-75060C59CAA8}" destId="{396EE71C-7BDE-4CB5-8904-E33C5926C502}" srcOrd="1" destOrd="0" presId="urn:microsoft.com/office/officeart/2005/8/layout/vList4"/>
    <dgm:cxn modelId="{64B5F3AF-A800-4F98-9F41-26A7E7DE7253}" type="presOf" srcId="{E89955C0-1F3C-4D25-9857-47BE3B00DF84}" destId="{14A695A8-1295-46D3-B457-9735182B602A}" srcOrd="1" destOrd="0" presId="urn:microsoft.com/office/officeart/2005/8/layout/vList4"/>
    <dgm:cxn modelId="{942FE8BE-5CE6-4734-BAF4-2A4A878B787B}" srcId="{67476414-F2DD-4AB0-BE96-304B608B9F80}" destId="{E89955C0-1F3C-4D25-9857-47BE3B00DF84}" srcOrd="0" destOrd="0" parTransId="{BDF2DBA8-D4BC-4604-914F-33D0C3345C83}" sibTransId="{3B8BBC5D-7A3E-47AF-BD65-3D1985DD92D5}"/>
    <dgm:cxn modelId="{D74BACCE-FC52-4EDA-9B09-B59AB26900C1}" type="presOf" srcId="{67476414-F2DD-4AB0-BE96-304B608B9F80}" destId="{CE766309-96D0-4B9C-B595-3F9998683C74}" srcOrd="0" destOrd="0" presId="urn:microsoft.com/office/officeart/2005/8/layout/vList4"/>
    <dgm:cxn modelId="{64B555E4-3958-427F-9162-0ABAE0EEFE26}" type="presOf" srcId="{E89955C0-1F3C-4D25-9857-47BE3B00DF84}" destId="{D8D4D856-C5F3-4A4C-96F4-A4080FB20E6B}" srcOrd="0" destOrd="0" presId="urn:microsoft.com/office/officeart/2005/8/layout/vList4"/>
    <dgm:cxn modelId="{573359FC-3F84-4F1D-914A-54E5375EDEBD}" srcId="{67476414-F2DD-4AB0-BE96-304B608B9F80}" destId="{76AA090C-856E-49E5-AE09-75060C59CAA8}" srcOrd="1" destOrd="0" parTransId="{F283C0AB-50F4-410F-919A-2522F23CB179}" sibTransId="{CF0B7F8D-3B9F-4678-9236-A58D736F54E2}"/>
    <dgm:cxn modelId="{4776DDD6-8D2B-4B0B-81AD-146D22FC2F4B}" type="presParOf" srcId="{CE766309-96D0-4B9C-B595-3F9998683C74}" destId="{AAEC7840-5720-4887-9928-4B339E9834F3}" srcOrd="0" destOrd="0" presId="urn:microsoft.com/office/officeart/2005/8/layout/vList4"/>
    <dgm:cxn modelId="{552E3C03-65F4-4E2E-BC89-88F09419D5BE}" type="presParOf" srcId="{AAEC7840-5720-4887-9928-4B339E9834F3}" destId="{D8D4D856-C5F3-4A4C-96F4-A4080FB20E6B}" srcOrd="0" destOrd="0" presId="urn:microsoft.com/office/officeart/2005/8/layout/vList4"/>
    <dgm:cxn modelId="{0B63F79B-A29F-4B73-AA95-9A4C587095FA}" type="presParOf" srcId="{AAEC7840-5720-4887-9928-4B339E9834F3}" destId="{E78CF22E-A241-4892-AF86-C404C14E1998}" srcOrd="1" destOrd="0" presId="urn:microsoft.com/office/officeart/2005/8/layout/vList4"/>
    <dgm:cxn modelId="{4FEC5358-52B8-468E-8396-3A4D20227353}" type="presParOf" srcId="{AAEC7840-5720-4887-9928-4B339E9834F3}" destId="{14A695A8-1295-46D3-B457-9735182B602A}" srcOrd="2" destOrd="0" presId="urn:microsoft.com/office/officeart/2005/8/layout/vList4"/>
    <dgm:cxn modelId="{D09B12ED-498A-4B42-8F1E-4C9B272B85C5}" type="presParOf" srcId="{CE766309-96D0-4B9C-B595-3F9998683C74}" destId="{CB748F81-D5BD-41BC-BCE6-42CFDC3743E5}" srcOrd="1" destOrd="0" presId="urn:microsoft.com/office/officeart/2005/8/layout/vList4"/>
    <dgm:cxn modelId="{16B39574-E2C0-4247-A9C1-A229EF79007A}" type="presParOf" srcId="{CE766309-96D0-4B9C-B595-3F9998683C74}" destId="{2F72BDCA-50FB-4B1C-BA52-FFF580F8BD8C}" srcOrd="2" destOrd="0" presId="urn:microsoft.com/office/officeart/2005/8/layout/vList4"/>
    <dgm:cxn modelId="{2C81F090-BFA3-46E9-AF50-42346EE75E70}" type="presParOf" srcId="{2F72BDCA-50FB-4B1C-BA52-FFF580F8BD8C}" destId="{F153CFB7-C61C-4D90-90D0-D55F0F481EAA}" srcOrd="0" destOrd="0" presId="urn:microsoft.com/office/officeart/2005/8/layout/vList4"/>
    <dgm:cxn modelId="{02FCEABE-154F-4AF6-8E14-DC48C72BF96D}" type="presParOf" srcId="{2F72BDCA-50FB-4B1C-BA52-FFF580F8BD8C}" destId="{FB4A1BC5-19FC-4494-854D-99E377898D2B}" srcOrd="1" destOrd="0" presId="urn:microsoft.com/office/officeart/2005/8/layout/vList4"/>
    <dgm:cxn modelId="{C50EBDC2-6810-4ED1-940F-1B1479B05565}" type="presParOf" srcId="{2F72BDCA-50FB-4B1C-BA52-FFF580F8BD8C}" destId="{396EE71C-7BDE-4CB5-8904-E33C5926C502}" srcOrd="2" destOrd="0" presId="urn:microsoft.com/office/officeart/2005/8/layout/vList4"/>
    <dgm:cxn modelId="{F31EBE42-8379-470E-8999-905371D5E8EF}" type="presParOf" srcId="{CE766309-96D0-4B9C-B595-3F9998683C74}" destId="{1B607D24-73DF-4919-96E6-21BBB5516C79}" srcOrd="3" destOrd="0" presId="urn:microsoft.com/office/officeart/2005/8/layout/vList4"/>
    <dgm:cxn modelId="{F62B112E-EB0D-422E-91A6-05F906DFC3D8}" type="presParOf" srcId="{CE766309-96D0-4B9C-B595-3F9998683C74}" destId="{484D044A-C753-47E6-B4AC-67E0A4659C55}" srcOrd="4" destOrd="0" presId="urn:microsoft.com/office/officeart/2005/8/layout/vList4"/>
    <dgm:cxn modelId="{F34E5CE5-C419-4E06-A228-F7E407EEE4CB}" type="presParOf" srcId="{484D044A-C753-47E6-B4AC-67E0A4659C55}" destId="{A94E39E0-F41D-4502-90EF-D891143AFB63}" srcOrd="0" destOrd="0" presId="urn:microsoft.com/office/officeart/2005/8/layout/vList4"/>
    <dgm:cxn modelId="{1FE7AB3E-800C-4D2A-92C9-70341378DF9D}" type="presParOf" srcId="{484D044A-C753-47E6-B4AC-67E0A4659C55}" destId="{07AD15CA-C521-4AD8-AFE6-60EE1FC5242B}" srcOrd="1" destOrd="0" presId="urn:microsoft.com/office/officeart/2005/8/layout/vList4"/>
    <dgm:cxn modelId="{D1443703-A9AE-4C8C-B9BC-5EBECDEA0CDB}" type="presParOf" srcId="{484D044A-C753-47E6-B4AC-67E0A4659C55}" destId="{5B2E7E7C-4CE1-439E-9059-AD2DCFAFB0D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476414-F2DD-4AB0-BE96-304B608B9F8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89955C0-1F3C-4D25-9857-47BE3B00DF84}">
      <dgm:prSet phldrT="[Teks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pl-PL" dirty="0">
              <a:solidFill>
                <a:schemeClr val="accent1"/>
              </a:solidFill>
            </a:rPr>
            <a:t>Dane przestrzenne tworzone dla planu ogólnego</a:t>
          </a:r>
        </a:p>
      </dgm:t>
    </dgm:pt>
    <dgm:pt modelId="{BDF2DBA8-D4BC-4604-914F-33D0C3345C83}" type="parTrans" cxnId="{942FE8BE-5CE6-4734-BAF4-2A4A878B787B}">
      <dgm:prSet/>
      <dgm:spPr/>
      <dgm:t>
        <a:bodyPr/>
        <a:lstStyle/>
        <a:p>
          <a:endParaRPr lang="pl-PL"/>
        </a:p>
      </dgm:t>
    </dgm:pt>
    <dgm:pt modelId="{3B8BBC5D-7A3E-47AF-BD65-3D1985DD92D5}" type="sibTrans" cxnId="{942FE8BE-5CE6-4734-BAF4-2A4A878B787B}">
      <dgm:prSet/>
      <dgm:spPr/>
      <dgm:t>
        <a:bodyPr/>
        <a:lstStyle/>
        <a:p>
          <a:endParaRPr lang="pl-PL"/>
        </a:p>
      </dgm:t>
    </dgm:pt>
    <dgm:pt modelId="{76AA090C-856E-49E5-AE09-75060C59CAA8}">
      <dgm:prSet phldrT="[Teks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pl-PL" dirty="0">
              <a:solidFill>
                <a:schemeClr val="accent1"/>
              </a:solidFill>
            </a:rPr>
            <a:t>Granice działek ewidencyjnych </a:t>
          </a:r>
        </a:p>
      </dgm:t>
    </dgm:pt>
    <dgm:pt modelId="{F283C0AB-50F4-410F-919A-2522F23CB179}" type="parTrans" cxnId="{573359FC-3F84-4F1D-914A-54E5375EDEBD}">
      <dgm:prSet/>
      <dgm:spPr/>
      <dgm:t>
        <a:bodyPr/>
        <a:lstStyle/>
        <a:p>
          <a:endParaRPr lang="pl-PL"/>
        </a:p>
      </dgm:t>
    </dgm:pt>
    <dgm:pt modelId="{CF0B7F8D-3B9F-4678-9236-A58D736F54E2}" type="sibTrans" cxnId="{573359FC-3F84-4F1D-914A-54E5375EDEBD}">
      <dgm:prSet/>
      <dgm:spPr/>
      <dgm:t>
        <a:bodyPr/>
        <a:lstStyle/>
        <a:p>
          <a:endParaRPr lang="pl-PL"/>
        </a:p>
      </dgm:t>
    </dgm:pt>
    <dgm:pt modelId="{BE3C48C6-6589-41D1-BC22-69FE0A17F688}">
      <dgm:prSet phldrT="[Tekst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pl-PL" dirty="0">
              <a:solidFill>
                <a:schemeClr val="accent1"/>
              </a:solidFill>
            </a:rPr>
            <a:t>Obiekty przestrzenne</a:t>
          </a:r>
        </a:p>
      </dgm:t>
    </dgm:pt>
    <dgm:pt modelId="{4B3E71FF-C524-42D5-9760-C3F0A8F97B77}" type="parTrans" cxnId="{8A9BFA8B-7BF1-46FE-9D7B-A7F5772523FD}">
      <dgm:prSet/>
      <dgm:spPr/>
      <dgm:t>
        <a:bodyPr/>
        <a:lstStyle/>
        <a:p>
          <a:endParaRPr lang="pl-PL"/>
        </a:p>
      </dgm:t>
    </dgm:pt>
    <dgm:pt modelId="{233025CF-34F5-452D-87B9-9E0D5F9BBC6C}" type="sibTrans" cxnId="{8A9BFA8B-7BF1-46FE-9D7B-A7F5772523FD}">
      <dgm:prSet/>
      <dgm:spPr/>
      <dgm:t>
        <a:bodyPr/>
        <a:lstStyle/>
        <a:p>
          <a:endParaRPr lang="pl-PL"/>
        </a:p>
      </dgm:t>
    </dgm:pt>
    <dgm:pt modelId="{CE766309-96D0-4B9C-B595-3F9998683C74}" type="pres">
      <dgm:prSet presAssocID="{67476414-F2DD-4AB0-BE96-304B608B9F80}" presName="linear" presStyleCnt="0">
        <dgm:presLayoutVars>
          <dgm:dir/>
          <dgm:resizeHandles val="exact"/>
        </dgm:presLayoutVars>
      </dgm:prSet>
      <dgm:spPr/>
    </dgm:pt>
    <dgm:pt modelId="{AAEC7840-5720-4887-9928-4B339E9834F3}" type="pres">
      <dgm:prSet presAssocID="{E89955C0-1F3C-4D25-9857-47BE3B00DF84}" presName="comp" presStyleCnt="0"/>
      <dgm:spPr/>
    </dgm:pt>
    <dgm:pt modelId="{D8D4D856-C5F3-4A4C-96F4-A4080FB20E6B}" type="pres">
      <dgm:prSet presAssocID="{E89955C0-1F3C-4D25-9857-47BE3B00DF84}" presName="box" presStyleLbl="node1" presStyleIdx="0" presStyleCnt="3" custLinFactNeighborX="0" custLinFactNeighborY="-784"/>
      <dgm:spPr/>
    </dgm:pt>
    <dgm:pt modelId="{E78CF22E-A241-4892-AF86-C404C14E1998}" type="pres">
      <dgm:prSet presAssocID="{E89955C0-1F3C-4D25-9857-47BE3B00DF84}" presName="img" presStyleLbl="fgImgPlace1" presStyleIdx="0" presStyleCnt="3"/>
      <dgm:spPr>
        <a:solidFill>
          <a:schemeClr val="accent1"/>
        </a:solidFill>
      </dgm:spPr>
    </dgm:pt>
    <dgm:pt modelId="{14A695A8-1295-46D3-B457-9735182B602A}" type="pres">
      <dgm:prSet presAssocID="{E89955C0-1F3C-4D25-9857-47BE3B00DF84}" presName="text" presStyleLbl="node1" presStyleIdx="0" presStyleCnt="3">
        <dgm:presLayoutVars>
          <dgm:bulletEnabled val="1"/>
        </dgm:presLayoutVars>
      </dgm:prSet>
      <dgm:spPr/>
    </dgm:pt>
    <dgm:pt modelId="{CB748F81-D5BD-41BC-BCE6-42CFDC3743E5}" type="pres">
      <dgm:prSet presAssocID="{3B8BBC5D-7A3E-47AF-BD65-3D1985DD92D5}" presName="spacer" presStyleCnt="0"/>
      <dgm:spPr/>
    </dgm:pt>
    <dgm:pt modelId="{2F72BDCA-50FB-4B1C-BA52-FFF580F8BD8C}" type="pres">
      <dgm:prSet presAssocID="{76AA090C-856E-49E5-AE09-75060C59CAA8}" presName="comp" presStyleCnt="0"/>
      <dgm:spPr/>
    </dgm:pt>
    <dgm:pt modelId="{F153CFB7-C61C-4D90-90D0-D55F0F481EAA}" type="pres">
      <dgm:prSet presAssocID="{76AA090C-856E-49E5-AE09-75060C59CAA8}" presName="box" presStyleLbl="node1" presStyleIdx="1" presStyleCnt="3"/>
      <dgm:spPr/>
    </dgm:pt>
    <dgm:pt modelId="{FB4A1BC5-19FC-4494-854D-99E377898D2B}" type="pres">
      <dgm:prSet presAssocID="{76AA090C-856E-49E5-AE09-75060C59CAA8}" presName="img" presStyleLbl="fgImgPlace1" presStyleIdx="1" presStyleCnt="3"/>
      <dgm:spPr>
        <a:solidFill>
          <a:schemeClr val="accent1"/>
        </a:solidFill>
      </dgm:spPr>
    </dgm:pt>
    <dgm:pt modelId="{396EE71C-7BDE-4CB5-8904-E33C5926C502}" type="pres">
      <dgm:prSet presAssocID="{76AA090C-856E-49E5-AE09-75060C59CAA8}" presName="text" presStyleLbl="node1" presStyleIdx="1" presStyleCnt="3">
        <dgm:presLayoutVars>
          <dgm:bulletEnabled val="1"/>
        </dgm:presLayoutVars>
      </dgm:prSet>
      <dgm:spPr/>
    </dgm:pt>
    <dgm:pt modelId="{1B607D24-73DF-4919-96E6-21BBB5516C79}" type="pres">
      <dgm:prSet presAssocID="{CF0B7F8D-3B9F-4678-9236-A58D736F54E2}" presName="spacer" presStyleCnt="0"/>
      <dgm:spPr/>
    </dgm:pt>
    <dgm:pt modelId="{484D044A-C753-47E6-B4AC-67E0A4659C55}" type="pres">
      <dgm:prSet presAssocID="{BE3C48C6-6589-41D1-BC22-69FE0A17F688}" presName="comp" presStyleCnt="0"/>
      <dgm:spPr/>
    </dgm:pt>
    <dgm:pt modelId="{A94E39E0-F41D-4502-90EF-D891143AFB63}" type="pres">
      <dgm:prSet presAssocID="{BE3C48C6-6589-41D1-BC22-69FE0A17F688}" presName="box" presStyleLbl="node1" presStyleIdx="2" presStyleCnt="3"/>
      <dgm:spPr/>
    </dgm:pt>
    <dgm:pt modelId="{07AD15CA-C521-4AD8-AFE6-60EE1FC5242B}" type="pres">
      <dgm:prSet presAssocID="{BE3C48C6-6589-41D1-BC22-69FE0A17F688}" presName="img" presStyleLbl="fgImgPlace1" presStyleIdx="2" presStyleCnt="3"/>
      <dgm:spPr>
        <a:solidFill>
          <a:schemeClr val="accent1"/>
        </a:solidFill>
      </dgm:spPr>
    </dgm:pt>
    <dgm:pt modelId="{5B2E7E7C-4CE1-439E-9059-AD2DCFAFB0D1}" type="pres">
      <dgm:prSet presAssocID="{BE3C48C6-6589-41D1-BC22-69FE0A17F688}" presName="text" presStyleLbl="node1" presStyleIdx="2" presStyleCnt="3">
        <dgm:presLayoutVars>
          <dgm:bulletEnabled val="1"/>
        </dgm:presLayoutVars>
      </dgm:prSet>
      <dgm:spPr/>
    </dgm:pt>
  </dgm:ptLst>
  <dgm:cxnLst>
    <dgm:cxn modelId="{7C1C342B-FEF9-47B9-9698-9140119DB489}" type="presOf" srcId="{BE3C48C6-6589-41D1-BC22-69FE0A17F688}" destId="{A94E39E0-F41D-4502-90EF-D891143AFB63}" srcOrd="0" destOrd="0" presId="urn:microsoft.com/office/officeart/2005/8/layout/vList4"/>
    <dgm:cxn modelId="{EED6C546-58CB-4135-9C66-53CD480D8439}" type="presOf" srcId="{76AA090C-856E-49E5-AE09-75060C59CAA8}" destId="{F153CFB7-C61C-4D90-90D0-D55F0F481EAA}" srcOrd="0" destOrd="0" presId="urn:microsoft.com/office/officeart/2005/8/layout/vList4"/>
    <dgm:cxn modelId="{3585EA7D-7B29-4B01-B11D-B0CD9082BA5A}" type="presOf" srcId="{BE3C48C6-6589-41D1-BC22-69FE0A17F688}" destId="{5B2E7E7C-4CE1-439E-9059-AD2DCFAFB0D1}" srcOrd="1" destOrd="0" presId="urn:microsoft.com/office/officeart/2005/8/layout/vList4"/>
    <dgm:cxn modelId="{8A9BFA8B-7BF1-46FE-9D7B-A7F5772523FD}" srcId="{67476414-F2DD-4AB0-BE96-304B608B9F80}" destId="{BE3C48C6-6589-41D1-BC22-69FE0A17F688}" srcOrd="2" destOrd="0" parTransId="{4B3E71FF-C524-42D5-9760-C3F0A8F97B77}" sibTransId="{233025CF-34F5-452D-87B9-9E0D5F9BBC6C}"/>
    <dgm:cxn modelId="{B1137C93-0E49-400C-82D6-63CD8C1B5CF0}" type="presOf" srcId="{76AA090C-856E-49E5-AE09-75060C59CAA8}" destId="{396EE71C-7BDE-4CB5-8904-E33C5926C502}" srcOrd="1" destOrd="0" presId="urn:microsoft.com/office/officeart/2005/8/layout/vList4"/>
    <dgm:cxn modelId="{64B5F3AF-A800-4F98-9F41-26A7E7DE7253}" type="presOf" srcId="{E89955C0-1F3C-4D25-9857-47BE3B00DF84}" destId="{14A695A8-1295-46D3-B457-9735182B602A}" srcOrd="1" destOrd="0" presId="urn:microsoft.com/office/officeart/2005/8/layout/vList4"/>
    <dgm:cxn modelId="{942FE8BE-5CE6-4734-BAF4-2A4A878B787B}" srcId="{67476414-F2DD-4AB0-BE96-304B608B9F80}" destId="{E89955C0-1F3C-4D25-9857-47BE3B00DF84}" srcOrd="0" destOrd="0" parTransId="{BDF2DBA8-D4BC-4604-914F-33D0C3345C83}" sibTransId="{3B8BBC5D-7A3E-47AF-BD65-3D1985DD92D5}"/>
    <dgm:cxn modelId="{D74BACCE-FC52-4EDA-9B09-B59AB26900C1}" type="presOf" srcId="{67476414-F2DD-4AB0-BE96-304B608B9F80}" destId="{CE766309-96D0-4B9C-B595-3F9998683C74}" srcOrd="0" destOrd="0" presId="urn:microsoft.com/office/officeart/2005/8/layout/vList4"/>
    <dgm:cxn modelId="{64B555E4-3958-427F-9162-0ABAE0EEFE26}" type="presOf" srcId="{E89955C0-1F3C-4D25-9857-47BE3B00DF84}" destId="{D8D4D856-C5F3-4A4C-96F4-A4080FB20E6B}" srcOrd="0" destOrd="0" presId="urn:microsoft.com/office/officeart/2005/8/layout/vList4"/>
    <dgm:cxn modelId="{573359FC-3F84-4F1D-914A-54E5375EDEBD}" srcId="{67476414-F2DD-4AB0-BE96-304B608B9F80}" destId="{76AA090C-856E-49E5-AE09-75060C59CAA8}" srcOrd="1" destOrd="0" parTransId="{F283C0AB-50F4-410F-919A-2522F23CB179}" sibTransId="{CF0B7F8D-3B9F-4678-9236-A58D736F54E2}"/>
    <dgm:cxn modelId="{4776DDD6-8D2B-4B0B-81AD-146D22FC2F4B}" type="presParOf" srcId="{CE766309-96D0-4B9C-B595-3F9998683C74}" destId="{AAEC7840-5720-4887-9928-4B339E9834F3}" srcOrd="0" destOrd="0" presId="urn:microsoft.com/office/officeart/2005/8/layout/vList4"/>
    <dgm:cxn modelId="{552E3C03-65F4-4E2E-BC89-88F09419D5BE}" type="presParOf" srcId="{AAEC7840-5720-4887-9928-4B339E9834F3}" destId="{D8D4D856-C5F3-4A4C-96F4-A4080FB20E6B}" srcOrd="0" destOrd="0" presId="urn:microsoft.com/office/officeart/2005/8/layout/vList4"/>
    <dgm:cxn modelId="{0B63F79B-A29F-4B73-AA95-9A4C587095FA}" type="presParOf" srcId="{AAEC7840-5720-4887-9928-4B339E9834F3}" destId="{E78CF22E-A241-4892-AF86-C404C14E1998}" srcOrd="1" destOrd="0" presId="urn:microsoft.com/office/officeart/2005/8/layout/vList4"/>
    <dgm:cxn modelId="{4FEC5358-52B8-468E-8396-3A4D20227353}" type="presParOf" srcId="{AAEC7840-5720-4887-9928-4B339E9834F3}" destId="{14A695A8-1295-46D3-B457-9735182B602A}" srcOrd="2" destOrd="0" presId="urn:microsoft.com/office/officeart/2005/8/layout/vList4"/>
    <dgm:cxn modelId="{D09B12ED-498A-4B42-8F1E-4C9B272B85C5}" type="presParOf" srcId="{CE766309-96D0-4B9C-B595-3F9998683C74}" destId="{CB748F81-D5BD-41BC-BCE6-42CFDC3743E5}" srcOrd="1" destOrd="0" presId="urn:microsoft.com/office/officeart/2005/8/layout/vList4"/>
    <dgm:cxn modelId="{16B39574-E2C0-4247-A9C1-A229EF79007A}" type="presParOf" srcId="{CE766309-96D0-4B9C-B595-3F9998683C74}" destId="{2F72BDCA-50FB-4B1C-BA52-FFF580F8BD8C}" srcOrd="2" destOrd="0" presId="urn:microsoft.com/office/officeart/2005/8/layout/vList4"/>
    <dgm:cxn modelId="{2C81F090-BFA3-46E9-AF50-42346EE75E70}" type="presParOf" srcId="{2F72BDCA-50FB-4B1C-BA52-FFF580F8BD8C}" destId="{F153CFB7-C61C-4D90-90D0-D55F0F481EAA}" srcOrd="0" destOrd="0" presId="urn:microsoft.com/office/officeart/2005/8/layout/vList4"/>
    <dgm:cxn modelId="{02FCEABE-154F-4AF6-8E14-DC48C72BF96D}" type="presParOf" srcId="{2F72BDCA-50FB-4B1C-BA52-FFF580F8BD8C}" destId="{FB4A1BC5-19FC-4494-854D-99E377898D2B}" srcOrd="1" destOrd="0" presId="urn:microsoft.com/office/officeart/2005/8/layout/vList4"/>
    <dgm:cxn modelId="{C50EBDC2-6810-4ED1-940F-1B1479B05565}" type="presParOf" srcId="{2F72BDCA-50FB-4B1C-BA52-FFF580F8BD8C}" destId="{396EE71C-7BDE-4CB5-8904-E33C5926C502}" srcOrd="2" destOrd="0" presId="urn:microsoft.com/office/officeart/2005/8/layout/vList4"/>
    <dgm:cxn modelId="{F31EBE42-8379-470E-8999-905371D5E8EF}" type="presParOf" srcId="{CE766309-96D0-4B9C-B595-3F9998683C74}" destId="{1B607D24-73DF-4919-96E6-21BBB5516C79}" srcOrd="3" destOrd="0" presId="urn:microsoft.com/office/officeart/2005/8/layout/vList4"/>
    <dgm:cxn modelId="{F62B112E-EB0D-422E-91A6-05F906DFC3D8}" type="presParOf" srcId="{CE766309-96D0-4B9C-B595-3F9998683C74}" destId="{484D044A-C753-47E6-B4AC-67E0A4659C55}" srcOrd="4" destOrd="0" presId="urn:microsoft.com/office/officeart/2005/8/layout/vList4"/>
    <dgm:cxn modelId="{F34E5CE5-C419-4E06-A228-F7E407EEE4CB}" type="presParOf" srcId="{484D044A-C753-47E6-B4AC-67E0A4659C55}" destId="{A94E39E0-F41D-4502-90EF-D891143AFB63}" srcOrd="0" destOrd="0" presId="urn:microsoft.com/office/officeart/2005/8/layout/vList4"/>
    <dgm:cxn modelId="{1FE7AB3E-800C-4D2A-92C9-70341378DF9D}" type="presParOf" srcId="{484D044A-C753-47E6-B4AC-67E0A4659C55}" destId="{07AD15CA-C521-4AD8-AFE6-60EE1FC5242B}" srcOrd="1" destOrd="0" presId="urn:microsoft.com/office/officeart/2005/8/layout/vList4"/>
    <dgm:cxn modelId="{D1443703-A9AE-4C8C-B9BC-5EBECDEA0CDB}" type="presParOf" srcId="{484D044A-C753-47E6-B4AC-67E0A4659C55}" destId="{5B2E7E7C-4CE1-439E-9059-AD2DCFAFB0D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4D856-C5F3-4A4C-96F4-A4080FB20E6B}">
      <dsp:nvSpPr>
        <dsp:cNvPr id="0" name=""/>
        <dsp:cNvSpPr/>
      </dsp:nvSpPr>
      <dsp:spPr>
        <a:xfrm>
          <a:off x="0" y="0"/>
          <a:ext cx="3797300" cy="9816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accent1"/>
              </a:solidFill>
            </a:rPr>
            <a:t>Wyjaśnienie </a:t>
          </a:r>
          <a:r>
            <a:rPr lang="pl-PL" sz="1300" b="0" i="0" kern="1200" dirty="0">
              <a:solidFill>
                <a:schemeClr val="accent1"/>
              </a:solidFill>
            </a:rPr>
            <a:t>przyczyn wyznaczenia stref planistycznych w granicach określonych w planie ogólnym, w tym przedstawienie obliczeń</a:t>
          </a:r>
          <a:r>
            <a:rPr lang="pl-PL" sz="1300" kern="1200" dirty="0">
              <a:solidFill>
                <a:schemeClr val="accent1"/>
              </a:solidFill>
            </a:rPr>
            <a:t> </a:t>
          </a:r>
        </a:p>
      </dsp:txBody>
      <dsp:txXfrm>
        <a:off x="857620" y="0"/>
        <a:ext cx="2939679" cy="981604"/>
      </dsp:txXfrm>
    </dsp:sp>
    <dsp:sp modelId="{E78CF22E-A241-4892-AF86-C404C14E1998}">
      <dsp:nvSpPr>
        <dsp:cNvPr id="0" name=""/>
        <dsp:cNvSpPr/>
      </dsp:nvSpPr>
      <dsp:spPr>
        <a:xfrm>
          <a:off x="98160" y="98160"/>
          <a:ext cx="759460" cy="7852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3CFB7-C61C-4D90-90D0-D55F0F481EAA}">
      <dsp:nvSpPr>
        <dsp:cNvPr id="0" name=""/>
        <dsp:cNvSpPr/>
      </dsp:nvSpPr>
      <dsp:spPr>
        <a:xfrm>
          <a:off x="0" y="1079764"/>
          <a:ext cx="3797300" cy="9816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accent1"/>
              </a:solidFill>
            </a:rPr>
            <a:t>Wyjaśnienie </a:t>
          </a:r>
          <a:r>
            <a:rPr lang="pl-PL" sz="1300" b="0" i="0" kern="1200" dirty="0">
              <a:solidFill>
                <a:schemeClr val="accent1"/>
              </a:solidFill>
            </a:rPr>
            <a:t>przyczyn wyznaczenia obszaru uzupełnienia zabudowy lub obszaru zabudowy śródmiejskiej w granicach określonych w planie ogólnym</a:t>
          </a:r>
          <a:endParaRPr lang="pl-PL" sz="1300" kern="1200" dirty="0">
            <a:solidFill>
              <a:schemeClr val="accent1"/>
            </a:solidFill>
          </a:endParaRPr>
        </a:p>
      </dsp:txBody>
      <dsp:txXfrm>
        <a:off x="857620" y="1079764"/>
        <a:ext cx="2939679" cy="981604"/>
      </dsp:txXfrm>
    </dsp:sp>
    <dsp:sp modelId="{FB4A1BC5-19FC-4494-854D-99E377898D2B}">
      <dsp:nvSpPr>
        <dsp:cNvPr id="0" name=""/>
        <dsp:cNvSpPr/>
      </dsp:nvSpPr>
      <dsp:spPr>
        <a:xfrm>
          <a:off x="98160" y="1177925"/>
          <a:ext cx="759460" cy="7852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E39E0-F41D-4502-90EF-D891143AFB63}">
      <dsp:nvSpPr>
        <dsp:cNvPr id="0" name=""/>
        <dsp:cNvSpPr/>
      </dsp:nvSpPr>
      <dsp:spPr>
        <a:xfrm>
          <a:off x="0" y="2159529"/>
          <a:ext cx="3797300" cy="9816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accent1"/>
              </a:solidFill>
            </a:rPr>
            <a:t>Wyjaśnienie </a:t>
          </a:r>
          <a:r>
            <a:rPr lang="pl-PL" sz="1300" b="0" i="0" kern="1200" dirty="0">
              <a:solidFill>
                <a:schemeClr val="accent1"/>
              </a:solidFill>
            </a:rPr>
            <a:t>przyczyn ustalenia gminnych standardów urbanistycznych w zakresie określonym w planie ogólnym</a:t>
          </a:r>
          <a:r>
            <a:rPr lang="pl-PL" sz="1300" kern="1200" dirty="0">
              <a:solidFill>
                <a:schemeClr val="accent1"/>
              </a:solidFill>
            </a:rPr>
            <a:t> </a:t>
          </a:r>
        </a:p>
      </dsp:txBody>
      <dsp:txXfrm>
        <a:off x="857620" y="2159529"/>
        <a:ext cx="2939679" cy="981604"/>
      </dsp:txXfrm>
    </dsp:sp>
    <dsp:sp modelId="{07AD15CA-C521-4AD8-AFE6-60EE1FC5242B}">
      <dsp:nvSpPr>
        <dsp:cNvPr id="0" name=""/>
        <dsp:cNvSpPr/>
      </dsp:nvSpPr>
      <dsp:spPr>
        <a:xfrm>
          <a:off x="98160" y="2257690"/>
          <a:ext cx="759460" cy="7852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4D856-C5F3-4A4C-96F4-A4080FB20E6B}">
      <dsp:nvSpPr>
        <dsp:cNvPr id="0" name=""/>
        <dsp:cNvSpPr/>
      </dsp:nvSpPr>
      <dsp:spPr>
        <a:xfrm>
          <a:off x="0" y="0"/>
          <a:ext cx="3797300" cy="9816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1"/>
              </a:solidFill>
            </a:rPr>
            <a:t>Dane przestrzenne tworzone dla planu ogólnego</a:t>
          </a:r>
        </a:p>
      </dsp:txBody>
      <dsp:txXfrm>
        <a:off x="857620" y="0"/>
        <a:ext cx="2939679" cy="981604"/>
      </dsp:txXfrm>
    </dsp:sp>
    <dsp:sp modelId="{E78CF22E-A241-4892-AF86-C404C14E1998}">
      <dsp:nvSpPr>
        <dsp:cNvPr id="0" name=""/>
        <dsp:cNvSpPr/>
      </dsp:nvSpPr>
      <dsp:spPr>
        <a:xfrm>
          <a:off x="98160" y="98160"/>
          <a:ext cx="759460" cy="7852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3CFB7-C61C-4D90-90D0-D55F0F481EAA}">
      <dsp:nvSpPr>
        <dsp:cNvPr id="0" name=""/>
        <dsp:cNvSpPr/>
      </dsp:nvSpPr>
      <dsp:spPr>
        <a:xfrm>
          <a:off x="0" y="1079764"/>
          <a:ext cx="3797300" cy="9816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1"/>
              </a:solidFill>
            </a:rPr>
            <a:t>Granice działek ewidencyjnych </a:t>
          </a:r>
        </a:p>
      </dsp:txBody>
      <dsp:txXfrm>
        <a:off x="857620" y="1079764"/>
        <a:ext cx="2939679" cy="981604"/>
      </dsp:txXfrm>
    </dsp:sp>
    <dsp:sp modelId="{FB4A1BC5-19FC-4494-854D-99E377898D2B}">
      <dsp:nvSpPr>
        <dsp:cNvPr id="0" name=""/>
        <dsp:cNvSpPr/>
      </dsp:nvSpPr>
      <dsp:spPr>
        <a:xfrm>
          <a:off x="98160" y="1177925"/>
          <a:ext cx="759460" cy="7852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E39E0-F41D-4502-90EF-D891143AFB63}">
      <dsp:nvSpPr>
        <dsp:cNvPr id="0" name=""/>
        <dsp:cNvSpPr/>
      </dsp:nvSpPr>
      <dsp:spPr>
        <a:xfrm>
          <a:off x="0" y="2159529"/>
          <a:ext cx="3797300" cy="9816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1"/>
              </a:solidFill>
            </a:rPr>
            <a:t>Obiekty przestrzenne</a:t>
          </a:r>
        </a:p>
      </dsp:txBody>
      <dsp:txXfrm>
        <a:off x="857620" y="2159529"/>
        <a:ext cx="2939679" cy="981604"/>
      </dsp:txXfrm>
    </dsp:sp>
    <dsp:sp modelId="{07AD15CA-C521-4AD8-AFE6-60EE1FC5242B}">
      <dsp:nvSpPr>
        <dsp:cNvPr id="0" name=""/>
        <dsp:cNvSpPr/>
      </dsp:nvSpPr>
      <dsp:spPr>
        <a:xfrm>
          <a:off x="98160" y="2257690"/>
          <a:ext cx="759460" cy="7852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1498-F46B-4856-992B-250DD41F304F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0E153-B3D3-442D-ADFB-450DF00BE7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47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5CC7CE-9162-4103-92FA-455C7C00A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8B74EB-8D17-4D0C-B247-6B1DB5AB4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5C7CB2-A85B-4632-9A4F-10B943BC0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F9892A-A88A-41FD-80E1-45ABD55C1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DD01E8-2E9F-4536-BD71-1BB7A1AB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66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3F926F-9DBC-4659-826D-38CAEC69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736C6A-3817-4825-908E-A92853BAC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9AD8C2-E16F-41E7-869B-F292E07B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70AAB0-40BF-4D1B-9268-AC598DE0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71716E-A985-41ED-84CA-1E6A99D5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26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ED5D596-2503-4E16-814B-27DEF5022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D0577A-6572-4B6A-9B52-B70D428E2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A38B7A-8B65-4673-8901-E99E35023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02CC19-D196-47B9-8D57-54BE73EA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A1D0B7-1C52-4D2F-A06D-A045DE2A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81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C87FE2-0B2E-42BB-9FC6-4CACAA77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1696BC-8828-49DC-A30B-A2E6B395B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01EE5C-54CA-4900-BA3D-6960FCAF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4BCB14-CE56-424B-8FA8-C8B7637E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C91AC5-AE80-412A-A766-A1F826E3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53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90F08-DF2F-4AA4-8DC9-398A95F2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FC4EA62-646D-4A32-A258-BE18D2FED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506457-3C53-4E8D-9B29-60A51A39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535551-D69B-4FCD-8B26-6382330C4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DDC95B-2EA0-4B3D-ADB2-C76C418E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902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A5E380-8432-43A9-8786-B23D4C47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B905D2-7F19-4C74-AD56-A080DDD50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BCFDB6E-2809-4055-8B2A-121524C58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462F37-A004-4A74-B566-BAA70F70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1167ACE-F34B-4716-8977-0148CBE6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2B1ED75-F165-459F-9217-C9F25DD8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9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147822-F84D-4D7A-8BF4-C79ACDEE1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A1F84D2-89FA-4F22-945F-163DB3621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1C3BF81-D243-44EC-B418-1E64F4222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537597B-8DC2-4839-BC8B-C9C5DB935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37DE544-AF59-4EFB-A624-A12C623DE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5A31F7D-FF41-485E-A42D-5B732C52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139A15D-BFF5-4C97-917F-C2B76AB7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6DDC2AF-9301-4395-BA24-7B3B21CF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89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BD6911-43F1-42E1-A766-7349502E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B19EBD7-6DDE-4F73-921C-38D129EA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27AC1B1-4653-48CC-BEE7-89093227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16E1474-F8C5-4680-B220-C4829F08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065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EC51B2F-11BA-42A8-8F61-63207E0C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231156A-DA94-4F50-BDB7-B4903E3EC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1D24C4-10F3-4985-BF15-399FBDD15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101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C8C300-78FA-4BCF-A88C-66F426DA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4E4BAE-C7A3-4282-9E7B-4ABFD3AD2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67A576-9A08-47E9-981B-D7196C846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2A4C91E-80D5-4DF5-B559-6E276B5A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1FFDF6-9913-4B74-907B-C60AB657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C0EEEE-4BDA-4002-84B4-954D1D55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84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35335-A6BF-4A26-95FE-3A1BAE83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5F61CC5-000D-47AC-96E7-EC897AE16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153E234-F61C-49A1-96DF-1F3AA61D8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5E1BF0A-A81A-41D7-9E73-48583C76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BF65CD-A92F-4D7D-9F18-910835291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0DD3710-DF16-4877-A42E-81A521F5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40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A0C1525-5196-4837-B969-FDCD1712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7BAFFC8-E3D6-4956-B680-E40F23E01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D0A0E9-CEE2-40C3-82C7-A519AF5A1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8A869-C0D2-4BF6-AE48-FE93437A68FA}" type="datetimeFigureOut">
              <a:rPr lang="pl-PL" smtClean="0"/>
              <a:t>2026-03-12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4645C3-FABB-4136-8E6B-1B017C368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836E77-D462-4727-8AA3-6D9DB13CD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63425-5ED4-46D0-89B4-37560D090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08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diagramData" Target="../diagrams/data1.xml"/><Relationship Id="rId21" Type="http://schemas.openxmlformats.org/officeDocument/2006/relationships/image" Target="../media/image35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3.png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38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33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27.png"/><Relationship Id="rId12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svg"/><Relationship Id="rId4" Type="http://schemas.openxmlformats.org/officeDocument/2006/relationships/image" Target="../media/image49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E0DD14-70E1-49E3-9F63-A1DF7E93B1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A48618-D745-4990-93C4-ECE58F5F8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95082"/>
            <a:ext cx="9144000" cy="1263385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chemeClr val="tx2"/>
                </a:solidFill>
              </a:rPr>
              <a:t>PLAN OGÓLNY MIASTA SZCZECIN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326BF20-A71C-484B-BB15-B7B6CC557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1" r="-1459" b="8753"/>
          <a:stretch/>
        </p:blipFill>
        <p:spPr>
          <a:xfrm>
            <a:off x="0" y="0"/>
            <a:ext cx="12369800" cy="48006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73DBA78-6A7A-4E05-8C0F-E305FF4F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9D5533-9F4E-403A-8455-80A50F92D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44752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1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C2AED6B-FFC1-452F-9849-D6FBC50DA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1234092-C500-4265-9219-E4BE6F0C7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01" y="1517312"/>
            <a:ext cx="6509262" cy="379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7006A95-B446-41ED-8BE7-B082A211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99" y="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Plan ogólny - zakres</a:t>
            </a:r>
            <a:endParaRPr lang="pl-PL" dirty="0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79F7D27E-33AD-4794-8B5F-EBB90CC34DCD}"/>
              </a:ext>
            </a:extLst>
          </p:cNvPr>
          <p:cNvSpPr/>
          <p:nvPr/>
        </p:nvSpPr>
        <p:spPr>
          <a:xfrm>
            <a:off x="7852832" y="2455581"/>
            <a:ext cx="4157134" cy="25569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Grafika 7" descr="Osoba z pomysłem">
            <a:extLst>
              <a:ext uri="{FF2B5EF4-FFF2-40B4-BE49-F238E27FC236}">
                <a16:creationId xmlns:a16="http://schemas.microsoft.com/office/drawing/2014/main" id="{E0484E2C-8F87-4387-AF31-8E47F026F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8147" y="1509241"/>
            <a:ext cx="1227973" cy="122797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E4BB558-6355-407E-81C0-60C3C504A174}"/>
              </a:ext>
            </a:extLst>
          </p:cNvPr>
          <p:cNvSpPr txBox="1"/>
          <p:nvPr/>
        </p:nvSpPr>
        <p:spPr>
          <a:xfrm>
            <a:off x="8049170" y="2610685"/>
            <a:ext cx="37644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Podstawą formułowania ustaleń planu ogólnego będzie</a:t>
            </a:r>
            <a:r>
              <a:rPr lang="pl-PL" sz="1400" b="1" dirty="0"/>
              <a:t> podział na strefy planistyczne</a:t>
            </a:r>
            <a:r>
              <a:rPr lang="pl-PL" sz="1400" dirty="0"/>
              <a:t>. Wyznaczają one przeznaczenie i charakter poszczególnych obszarów gminy wynikający z ustawy.</a:t>
            </a:r>
          </a:p>
          <a:p>
            <a:endParaRPr lang="pl-PL" sz="1400" dirty="0"/>
          </a:p>
          <a:p>
            <a:r>
              <a:rPr lang="pl-PL" sz="1400" dirty="0"/>
              <a:t>Strefy planistyczne wyznaczają </a:t>
            </a:r>
            <a:r>
              <a:rPr lang="pl-PL" sz="1400" b="1" dirty="0"/>
              <a:t>dominujące funkcje danego obszaru</a:t>
            </a:r>
            <a:r>
              <a:rPr lang="pl-PL" sz="1400" dirty="0"/>
              <a:t>, a ich celem jest łatwiejsze zarządzanie przestrzenią i zapobieganie konfliktom przestrzennym. </a:t>
            </a:r>
          </a:p>
        </p:txBody>
      </p:sp>
    </p:spTree>
    <p:extLst>
      <p:ext uri="{BB962C8B-B14F-4D97-AF65-F5344CB8AC3E}">
        <p14:creationId xmlns:p14="http://schemas.microsoft.com/office/powerpoint/2010/main" val="163923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B740E8B-29C2-4B68-8073-717C55823814}"/>
              </a:ext>
            </a:extLst>
          </p:cNvPr>
          <p:cNvSpPr/>
          <p:nvPr/>
        </p:nvSpPr>
        <p:spPr>
          <a:xfrm>
            <a:off x="1357543" y="856719"/>
            <a:ext cx="8861724" cy="5937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F2A7C47-C875-477B-BDDB-2A8BE80C1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B48E94BC-B832-476B-92C0-8F974F43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20133" y="143933"/>
            <a:ext cx="10532534" cy="5842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Podział stref planistycznych</a:t>
            </a:r>
            <a:endParaRPr lang="pl-PL" dirty="0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7EADBF0B-E178-4242-BF50-97F1B1D4C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609136"/>
              </p:ext>
            </p:extLst>
          </p:nvPr>
        </p:nvGraphicFramePr>
        <p:xfrm>
          <a:off x="1357543" y="856719"/>
          <a:ext cx="8861723" cy="5966350"/>
        </p:xfrm>
        <a:graphic>
          <a:graphicData uri="http://schemas.openxmlformats.org/drawingml/2006/table">
            <a:tbl>
              <a:tblPr firstRow="1" firstCol="1" bandRow="1"/>
              <a:tblGrid>
                <a:gridCol w="611342">
                  <a:extLst>
                    <a:ext uri="{9D8B030D-6E8A-4147-A177-3AD203B41FA5}">
                      <a16:colId xmlns:a16="http://schemas.microsoft.com/office/drawing/2014/main" val="323723630"/>
                    </a:ext>
                  </a:extLst>
                </a:gridCol>
                <a:gridCol w="1712671">
                  <a:extLst>
                    <a:ext uri="{9D8B030D-6E8A-4147-A177-3AD203B41FA5}">
                      <a16:colId xmlns:a16="http://schemas.microsoft.com/office/drawing/2014/main" val="3459250107"/>
                    </a:ext>
                  </a:extLst>
                </a:gridCol>
                <a:gridCol w="3303985">
                  <a:extLst>
                    <a:ext uri="{9D8B030D-6E8A-4147-A177-3AD203B41FA5}">
                      <a16:colId xmlns:a16="http://schemas.microsoft.com/office/drawing/2014/main" val="4015103497"/>
                    </a:ext>
                  </a:extLst>
                </a:gridCol>
                <a:gridCol w="3233725">
                  <a:extLst>
                    <a:ext uri="{9D8B030D-6E8A-4147-A177-3AD203B41FA5}">
                      <a16:colId xmlns:a16="http://schemas.microsoft.com/office/drawing/2014/main" val="2812643839"/>
                    </a:ext>
                  </a:extLst>
                </a:gridCol>
              </a:tblGrid>
              <a:tr h="225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Symbol literowy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strefy planistycznej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Profil podstawowy (obligatoryjny)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Profil dodatkowy (można wybrać spośród zawartych)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480132"/>
                  </a:ext>
                </a:extLst>
              </a:tr>
              <a:tr h="341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7C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wielofunkcyjna z zabudową mieszkaniową wielorodzinną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7C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 zabudowy mieszkaniowej wielorodzinnej, teren usług, teren komunikacji, teren zieleni urządzonej, teren ogrodów działkowych, teren infrastruktury technicznej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zabudowy mieszkaniowej jednorodzinnej, teren handlu wielkopowierzchniowego,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115445"/>
                  </a:ext>
                </a:extLst>
              </a:tr>
              <a:tr h="572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4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wielofunkcyjna z zabudową mieszkaniową jednorodzinną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4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zabudowy mieszkaniowej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jednorodzinnej, teren usług, teren 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komunikacji, teren zieleni urządzonej, teren 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ogrodów działkowych, teren infrastruktury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technicznej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zabudowy letniskowej lub rekreacji indywidualnej,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940040"/>
                  </a:ext>
                </a:extLst>
              </a:tr>
              <a:tr h="688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wielofunkcyjna z zabudową zagrodową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zabudowy zagrodowej, teren produkcji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 gospodarstwach rolnych, teren 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akwakultury i obsługi rybactwa, teren 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komunikacji, teren zieleni urządzonej, teren 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ogrodów działkowych, teren infrastruktury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technicznej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wielkotowarowej produkcji rolnej, teren rolnictwa z zakazem zabudowy, teren biogazowni, teren usług, teren zieleni naturalnej, teren lasu, teren wód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278424"/>
                  </a:ext>
                </a:extLst>
              </a:tr>
              <a:tr h="341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usługowa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usług, teren komunikacji, teren zieleni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urządzonej, teren ogrodów działkowych, 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infrastruktury technicznej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składów i magazynów, teren elektrowni słonecznej,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499976"/>
                  </a:ext>
                </a:extLst>
              </a:tr>
              <a:tr h="341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handlu wielkopowierzchniowego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handlu wielkopowierzchniowego, teren  komunikacji, teren zieleni urządzonej, teren ogrodów działkowych, teren infrastruktury technicznej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usług, teren składów i magazynów, teren elektrowni słonecznej,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818131"/>
                  </a:ext>
                </a:extLst>
              </a:tr>
              <a:tr h="225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8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gospodarcza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8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produkcji, teren komunikacji, teren zieleni urządzonej, teren ogrodów działkowych, teren infrastruktury technicznej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usług,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44222"/>
                  </a:ext>
                </a:extLst>
              </a:tr>
              <a:tr h="457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produkcji rolniczej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produkcji w gospodarstwach rolnych, teren wielkotowarowej produkcji rolnej,  teren akwakultury i obsługi rybactwa, teren komunikacji, teren ogrodów działkowych, teren infrastruktury technicznej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rolnictwa z zakazem zabudowy,  teren biogazowni, teren elektrowni słonecznej, teren elektrowni wiatrowej,  teren elektrowni wodnej, teren zieleni urządzonej,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509682"/>
                  </a:ext>
                </a:extLst>
              </a:tr>
              <a:tr h="225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infrastrukturalna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infrastruktury technicznej, teren komunikacji, teren ogrodów działkowych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usług, teren produkcji, teren zieleni urządzonej,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003246"/>
                  </a:ext>
                </a:extLst>
              </a:tr>
              <a:tr h="572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5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zieleni i rekreacji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zieleni urządzonej, teren plaży, teren wód, teren komunikacji, teren ogrodów działkowych, teren infrastruktury technicznej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usług sportu i rekreacji, teren usług kultury i rozrywki, teren usług handlu detalicznego, teren usług gastronomii, teren usług turystyki, teren usług nauki, teren usług edukacji, teren usług zdrowia i pomocy społecznej, teren zieleni naturalnej, teren lasu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437214"/>
                  </a:ext>
                </a:extLst>
              </a:tr>
              <a:tr h="225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4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cmentarzy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4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cmentarza, teren komunikacji, teren zieleni urządzonej, teren ogrodów działkowych, teren infrastruktury technicznej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usług kultu religijnego, teren usług handlu detalicznego,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561915"/>
                  </a:ext>
                </a:extLst>
              </a:tr>
              <a:tr h="457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SG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górnictwa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4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górnictwa i wydobycia, teren komunikacji, teren ogrodów działkowych, teren infrastruktury technicznej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produkcji, teren usług handlu, teren usług rzemieślniczych, teren usług gastronomii, teren usług biurowych i administracji, teren usług nauki, teren zieleni urządzonej, teren zieleni naturalnej, teren lasu, teren wód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705553"/>
                  </a:ext>
                </a:extLst>
              </a:tr>
              <a:tr h="341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otwarta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rolnictwa z zakazem zabudowy, teren lasu, teren zieleni naturalnej, teren wód, teren komunikacji, teren ogrodów działkowych, teren infrastruktury technicznej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elektrowni wiatrowej, teren elektrowni słonecznej, teren elektrowni geotermalnej, teren elektrowni wodnej, teren biogazowni, teren zieleni urządzonej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235032"/>
                  </a:ext>
                </a:extLst>
              </a:tr>
              <a:tr h="920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komunikacyjna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autostrady, teren drogi ekspresowej, 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drogi głównej ruchu przyspieszonego, 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drogi głównej, teren komunikacji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kolejowej i szynowej, teren komunikacji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kolei linowej, teren komunikacji wodnej, 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komunikacji lotniczej, teren obsługi 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komunikacji, teren ogrodów działkowych, 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infrastruktury technicznej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 drogi zbiorczej, teren usług handlu detalicznego, teren usług gastronomii, teren usług turystyki, teren zieleni urządzonej, teren lasu, teren zieleni naturalnej, teren wód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46" marR="59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252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71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C07EA6E-F0F7-4866-B7A7-39BCF3F6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388"/>
            <a:ext cx="5367667" cy="510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FC136EE-AC93-47E6-9BA4-A01AC794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715" y="828388"/>
            <a:ext cx="6449285" cy="510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7ABFEA6-3ACA-4123-B43C-B1A1274F0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pic>
        <p:nvPicPr>
          <p:cNvPr id="7" name="Grafika 6" descr="Strzałka — lekkie zakrzywienie">
            <a:extLst>
              <a:ext uri="{FF2B5EF4-FFF2-40B4-BE49-F238E27FC236}">
                <a16:creationId xmlns:a16="http://schemas.microsoft.com/office/drawing/2014/main" id="{A21427F9-2B5A-428C-B82C-27AFD7E6D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0791" y="2464438"/>
            <a:ext cx="914400" cy="914400"/>
          </a:xfrm>
          <a:prstGeom prst="rect">
            <a:avLst/>
          </a:prstGeom>
        </p:spPr>
      </p:pic>
      <p:pic>
        <p:nvPicPr>
          <p:cNvPr id="8" name="Grafika 7" descr="Wstecz (od prawej do lewej)">
            <a:extLst>
              <a:ext uri="{FF2B5EF4-FFF2-40B4-BE49-F238E27FC236}">
                <a16:creationId xmlns:a16="http://schemas.microsoft.com/office/drawing/2014/main" id="{F20EE8B7-B7F3-429E-A081-906A990C0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281582" y="2749838"/>
            <a:ext cx="914400" cy="914400"/>
          </a:xfrm>
          <a:prstGeom prst="rect">
            <a:avLst/>
          </a:prstGeom>
        </p:spPr>
      </p:pic>
      <p:pic>
        <p:nvPicPr>
          <p:cNvPr id="9" name="Grafika 8" descr="Wstecz (od prawej do lewej)">
            <a:extLst>
              <a:ext uri="{FF2B5EF4-FFF2-40B4-BE49-F238E27FC236}">
                <a16:creationId xmlns:a16="http://schemas.microsoft.com/office/drawing/2014/main" id="{581918B2-F6BD-492E-B4C8-4CB8D4928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824382" y="3429000"/>
            <a:ext cx="914400" cy="914400"/>
          </a:xfrm>
          <a:prstGeom prst="rect">
            <a:avLst/>
          </a:prstGeom>
        </p:spPr>
      </p:pic>
      <p:sp>
        <p:nvSpPr>
          <p:cNvPr id="10" name="Schemat blokowy: proces 9">
            <a:extLst>
              <a:ext uri="{FF2B5EF4-FFF2-40B4-BE49-F238E27FC236}">
                <a16:creationId xmlns:a16="http://schemas.microsoft.com/office/drawing/2014/main" id="{F90DEC7A-547C-424B-97F4-38DB37744B89}"/>
              </a:ext>
            </a:extLst>
          </p:cNvPr>
          <p:cNvSpPr/>
          <p:nvPr/>
        </p:nvSpPr>
        <p:spPr>
          <a:xfrm>
            <a:off x="3584575" y="3233075"/>
            <a:ext cx="2112431" cy="530841"/>
          </a:xfrm>
          <a:prstGeom prst="flowChartProcess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Profil podstawowy </a:t>
            </a:r>
          </a:p>
          <a:p>
            <a:pPr algn="ctr"/>
            <a:r>
              <a:rPr lang="pl-PL" sz="1400" dirty="0"/>
              <a:t>strefy planistycznej</a:t>
            </a:r>
          </a:p>
        </p:txBody>
      </p:sp>
      <p:sp>
        <p:nvSpPr>
          <p:cNvPr id="11" name="Schemat blokowy: proces 10">
            <a:extLst>
              <a:ext uri="{FF2B5EF4-FFF2-40B4-BE49-F238E27FC236}">
                <a16:creationId xmlns:a16="http://schemas.microsoft.com/office/drawing/2014/main" id="{0FD75B4C-02E5-474F-BD68-55CDDEA28B71}"/>
              </a:ext>
            </a:extLst>
          </p:cNvPr>
          <p:cNvSpPr/>
          <p:nvPr/>
        </p:nvSpPr>
        <p:spPr>
          <a:xfrm>
            <a:off x="10043201" y="3194294"/>
            <a:ext cx="2123209" cy="513032"/>
          </a:xfrm>
          <a:prstGeom prst="flowChartProcess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Profil dodatkowy strefy planistycznej</a:t>
            </a:r>
          </a:p>
        </p:txBody>
      </p:sp>
      <p:sp>
        <p:nvSpPr>
          <p:cNvPr id="12" name="Schemat blokowy: proces 11">
            <a:extLst>
              <a:ext uri="{FF2B5EF4-FFF2-40B4-BE49-F238E27FC236}">
                <a16:creationId xmlns:a16="http://schemas.microsoft.com/office/drawing/2014/main" id="{C383F5D7-C42D-427E-B567-E3B2F99241C6}"/>
              </a:ext>
            </a:extLst>
          </p:cNvPr>
          <p:cNvSpPr/>
          <p:nvPr/>
        </p:nvSpPr>
        <p:spPr>
          <a:xfrm>
            <a:off x="9738782" y="3898516"/>
            <a:ext cx="2193018" cy="506533"/>
          </a:xfrm>
          <a:prstGeom prst="flowChartProcess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Parametry strefy planistycznej 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A45CF3E8-1626-4D19-ABA9-7AD97A3AD65F}"/>
              </a:ext>
            </a:extLst>
          </p:cNvPr>
          <p:cNvSpPr/>
          <p:nvPr/>
        </p:nvSpPr>
        <p:spPr>
          <a:xfrm>
            <a:off x="416883" y="6223000"/>
            <a:ext cx="4533900" cy="474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Przykładowy fragment planu ogólnego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301C0D11-7FD9-490B-8F7E-E1EA20E8AE48}"/>
              </a:ext>
            </a:extLst>
          </p:cNvPr>
          <p:cNvSpPr/>
          <p:nvPr/>
        </p:nvSpPr>
        <p:spPr>
          <a:xfrm>
            <a:off x="6700407" y="6223000"/>
            <a:ext cx="4533900" cy="474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Przykładowy opis strefy planistycznej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1A60E925-C415-4B71-9857-57F2F15A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13267" y="149225"/>
            <a:ext cx="10439400" cy="578907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/>
              <a:t>Przykład zobrazowania stref planistycznych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165177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07DECB-5198-4A7D-95AE-964D6477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Dane przestrzenne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BCAB7A-D5EB-432E-A8CE-F5A4CD94C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pic>
        <p:nvPicPr>
          <p:cNvPr id="5" name="Grafika 4" descr="Mapa z pinezką">
            <a:extLst>
              <a:ext uri="{FF2B5EF4-FFF2-40B4-BE49-F238E27FC236}">
                <a16:creationId xmlns:a16="http://schemas.microsoft.com/office/drawing/2014/main" id="{36CFE3D0-5F39-4F86-A26D-142F7A1A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066" y="3529781"/>
            <a:ext cx="914400" cy="914400"/>
          </a:xfrm>
          <a:prstGeom prst="rect">
            <a:avLst/>
          </a:prstGeom>
        </p:spPr>
      </p:pic>
      <p:pic>
        <p:nvPicPr>
          <p:cNvPr id="8" name="Grafika 7" descr="Dokument">
            <a:extLst>
              <a:ext uri="{FF2B5EF4-FFF2-40B4-BE49-F238E27FC236}">
                <a16:creationId xmlns:a16="http://schemas.microsoft.com/office/drawing/2014/main" id="{284A8E65-3EE2-4A58-B0E3-4C3A6C441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2933" y="3538248"/>
            <a:ext cx="914400" cy="914400"/>
          </a:xfrm>
          <a:prstGeom prst="rect">
            <a:avLst/>
          </a:prstGeom>
        </p:spPr>
      </p:pic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C1DA3069-3EA0-4872-8E6E-4239F253B7D5}"/>
              </a:ext>
            </a:extLst>
          </p:cNvPr>
          <p:cNvSpPr txBox="1">
            <a:spLocks/>
          </p:cNvSpPr>
          <p:nvPr/>
        </p:nvSpPr>
        <p:spPr>
          <a:xfrm>
            <a:off x="362048" y="4684205"/>
            <a:ext cx="3663854" cy="1763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Nie będzie drukowanych map i projektu udostępnionego w formie dokumentu tekstowego.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791CBBE-BC8B-4009-A0E9-E038DAD4F412}"/>
              </a:ext>
            </a:extLst>
          </p:cNvPr>
          <p:cNvCxnSpPr>
            <a:cxnSpLocks/>
          </p:cNvCxnSpPr>
          <p:nvPr/>
        </p:nvCxnSpPr>
        <p:spPr>
          <a:xfrm>
            <a:off x="922866" y="3529781"/>
            <a:ext cx="1151467" cy="9228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31B254F9-F1BA-430D-9151-4A15AE1EFE62}"/>
              </a:ext>
            </a:extLst>
          </p:cNvPr>
          <p:cNvCxnSpPr>
            <a:cxnSpLocks/>
          </p:cNvCxnSpPr>
          <p:nvPr/>
        </p:nvCxnSpPr>
        <p:spPr>
          <a:xfrm flipH="1">
            <a:off x="838200" y="3538248"/>
            <a:ext cx="1236133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85439947-C7FB-46D9-9729-C16963ADB3D2}"/>
              </a:ext>
            </a:extLst>
          </p:cNvPr>
          <p:cNvCxnSpPr>
            <a:cxnSpLocks/>
          </p:cNvCxnSpPr>
          <p:nvPr/>
        </p:nvCxnSpPr>
        <p:spPr>
          <a:xfrm>
            <a:off x="2158999" y="3488266"/>
            <a:ext cx="1151467" cy="9228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C716712A-6013-4833-9DD7-738378DB6F2A}"/>
              </a:ext>
            </a:extLst>
          </p:cNvPr>
          <p:cNvCxnSpPr>
            <a:cxnSpLocks/>
          </p:cNvCxnSpPr>
          <p:nvPr/>
        </p:nvCxnSpPr>
        <p:spPr>
          <a:xfrm flipH="1">
            <a:off x="2074333" y="3496733"/>
            <a:ext cx="1236133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6">
            <a:extLst>
              <a:ext uri="{FF2B5EF4-FFF2-40B4-BE49-F238E27FC236}">
                <a16:creationId xmlns:a16="http://schemas.microsoft.com/office/drawing/2014/main" id="{4D4A3F94-EAE3-4127-8675-A61718E8FFB6}"/>
              </a:ext>
            </a:extLst>
          </p:cNvPr>
          <p:cNvSpPr txBox="1">
            <a:spLocks/>
          </p:cNvSpPr>
          <p:nvPr/>
        </p:nvSpPr>
        <p:spPr>
          <a:xfrm>
            <a:off x="797471" y="1367078"/>
            <a:ext cx="10597057" cy="143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pl-PL" dirty="0">
                <a:solidFill>
                  <a:schemeClr val="bg1"/>
                </a:solidFill>
              </a:rPr>
              <a:t>Plan ogólny będzie pierwszym aktem prawnym uchwalonym wyłącznie w formie elektronicznej. 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21A69C28-865D-4D76-A409-0F8C386AD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2" y="3229983"/>
            <a:ext cx="3663853" cy="2161167"/>
          </a:xfrm>
          <a:prstGeom prst="rect">
            <a:avLst/>
          </a:prstGeom>
        </p:spPr>
      </p:pic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CA0C325C-F028-4449-9C50-C727E02D250F}"/>
              </a:ext>
            </a:extLst>
          </p:cNvPr>
          <p:cNvSpPr txBox="1">
            <a:spLocks/>
          </p:cNvSpPr>
          <p:nvPr/>
        </p:nvSpPr>
        <p:spPr>
          <a:xfrm>
            <a:off x="4367694" y="5565930"/>
            <a:ext cx="4224867" cy="12485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Będą za to dane przestrzenne osadzone na mapie, dostępne wyłącznie w wersji cyfrowej.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C8DBF9A-2660-4C8E-8466-388D5CCDBB69}"/>
              </a:ext>
            </a:extLst>
          </p:cNvPr>
          <p:cNvSpPr txBox="1">
            <a:spLocks/>
          </p:cNvSpPr>
          <p:nvPr/>
        </p:nvSpPr>
        <p:spPr>
          <a:xfrm>
            <a:off x="8863034" y="4004413"/>
            <a:ext cx="3203527" cy="135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Po kliknięciu w oznaczenie strefy, uzyskasz szczegółowe informacje.</a:t>
            </a:r>
          </a:p>
        </p:txBody>
      </p:sp>
      <p:pic>
        <p:nvPicPr>
          <p:cNvPr id="17" name="Grafika 16" descr="Osoba z pomysłem">
            <a:extLst>
              <a:ext uri="{FF2B5EF4-FFF2-40B4-BE49-F238E27FC236}">
                <a16:creationId xmlns:a16="http://schemas.microsoft.com/office/drawing/2014/main" id="{C3CCD46F-84D4-47B5-A18C-3FE5F2370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1094" y="2957139"/>
            <a:ext cx="1227973" cy="1227973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A6562C1-A76B-42F8-9B8D-566637017D3F}"/>
              </a:ext>
            </a:extLst>
          </p:cNvPr>
          <p:cNvCxnSpPr>
            <a:cxnSpLocks/>
          </p:cNvCxnSpPr>
          <p:nvPr/>
        </p:nvCxnSpPr>
        <p:spPr>
          <a:xfrm flipH="1">
            <a:off x="5943601" y="4444181"/>
            <a:ext cx="3395132" cy="5740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0249A4AD-7609-4F0A-B768-36A1AF375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9019" y="5399310"/>
            <a:ext cx="2946589" cy="13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2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110011-FE85-48A7-973D-16F1D834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7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Plan ogólny – czynności proceduralne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A5C7312-5798-4038-8812-41A1A1E6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C60A334A-C587-4A9E-BD1B-6E3B5B032F37}"/>
              </a:ext>
            </a:extLst>
          </p:cNvPr>
          <p:cNvSpPr/>
          <p:nvPr/>
        </p:nvSpPr>
        <p:spPr>
          <a:xfrm>
            <a:off x="2876550" y="1885904"/>
            <a:ext cx="3086100" cy="558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CZĘŚĆ NORMATYWNA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4869C9-6DA7-4664-AF97-055F72714445}"/>
              </a:ext>
            </a:extLst>
          </p:cNvPr>
          <p:cNvSpPr/>
          <p:nvPr/>
        </p:nvSpPr>
        <p:spPr>
          <a:xfrm>
            <a:off x="2406650" y="4127557"/>
            <a:ext cx="4025900" cy="78213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CZĘŚĆ INFORMACYJNA (UZASADNIENIE)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EB6EC398-9354-46D5-9976-1B1D4C4D959F}"/>
              </a:ext>
            </a:extLst>
          </p:cNvPr>
          <p:cNvSpPr/>
          <p:nvPr/>
        </p:nvSpPr>
        <p:spPr>
          <a:xfrm>
            <a:off x="4902202" y="2920229"/>
            <a:ext cx="3213100" cy="55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accent1"/>
                </a:solidFill>
              </a:rPr>
              <a:t>DANE PRZESTRZENNE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05E980C9-9D10-4E80-B760-C0D791216753}"/>
              </a:ext>
            </a:extLst>
          </p:cNvPr>
          <p:cNvSpPr/>
          <p:nvPr/>
        </p:nvSpPr>
        <p:spPr>
          <a:xfrm>
            <a:off x="723898" y="2920229"/>
            <a:ext cx="3213100" cy="55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accent1"/>
                </a:solidFill>
              </a:rPr>
              <a:t>UCHWAŁA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3023624E-2CB6-4168-8308-75A0E3BF883F}"/>
              </a:ext>
            </a:extLst>
          </p:cNvPr>
          <p:cNvSpPr/>
          <p:nvPr/>
        </p:nvSpPr>
        <p:spPr>
          <a:xfrm>
            <a:off x="4902202" y="5345929"/>
            <a:ext cx="3213100" cy="55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accent1"/>
                </a:solidFill>
              </a:rPr>
              <a:t>CZĘŚĆ GRAFICZNA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855F9BE9-02C7-461C-8EBE-43F3E98366C9}"/>
              </a:ext>
            </a:extLst>
          </p:cNvPr>
          <p:cNvSpPr/>
          <p:nvPr/>
        </p:nvSpPr>
        <p:spPr>
          <a:xfrm>
            <a:off x="723898" y="5345929"/>
            <a:ext cx="3213100" cy="55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accent1"/>
                </a:solidFill>
              </a:rPr>
              <a:t>CZĘŚĆ TEKSTOWA</a:t>
            </a:r>
          </a:p>
        </p:txBody>
      </p:sp>
      <p:sp>
        <p:nvSpPr>
          <p:cNvPr id="13" name="Znak plus 12">
            <a:extLst>
              <a:ext uri="{FF2B5EF4-FFF2-40B4-BE49-F238E27FC236}">
                <a16:creationId xmlns:a16="http://schemas.microsoft.com/office/drawing/2014/main" id="{D8D65D62-94B1-4A48-A12A-BA9A48226F62}"/>
              </a:ext>
            </a:extLst>
          </p:cNvPr>
          <p:cNvSpPr/>
          <p:nvPr/>
        </p:nvSpPr>
        <p:spPr>
          <a:xfrm>
            <a:off x="4159250" y="2978104"/>
            <a:ext cx="520700" cy="4953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Znak plus 13">
            <a:extLst>
              <a:ext uri="{FF2B5EF4-FFF2-40B4-BE49-F238E27FC236}">
                <a16:creationId xmlns:a16="http://schemas.microsoft.com/office/drawing/2014/main" id="{021F58DB-8BED-49DF-B2C4-0239E7470085}"/>
              </a:ext>
            </a:extLst>
          </p:cNvPr>
          <p:cNvSpPr/>
          <p:nvPr/>
        </p:nvSpPr>
        <p:spPr>
          <a:xfrm>
            <a:off x="4159250" y="5377679"/>
            <a:ext cx="520700" cy="4953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5D53F32B-473B-4516-9AD7-2F0C8F339FD6}"/>
              </a:ext>
            </a:extLst>
          </p:cNvPr>
          <p:cNvSpPr/>
          <p:nvPr/>
        </p:nvSpPr>
        <p:spPr>
          <a:xfrm>
            <a:off x="9017000" y="2243666"/>
            <a:ext cx="2982895" cy="34290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Grafika 15" descr="Osoba z pomysłem">
            <a:extLst>
              <a:ext uri="{FF2B5EF4-FFF2-40B4-BE49-F238E27FC236}">
                <a16:creationId xmlns:a16="http://schemas.microsoft.com/office/drawing/2014/main" id="{22768C7D-F2E9-462A-B4E8-EFE8E9C58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7956" y="1613429"/>
            <a:ext cx="1227973" cy="1227973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4F7C656-5E16-4035-9D54-3D59A252C975}"/>
              </a:ext>
            </a:extLst>
          </p:cNvPr>
          <p:cNvSpPr txBox="1"/>
          <p:nvPr/>
        </p:nvSpPr>
        <p:spPr>
          <a:xfrm>
            <a:off x="9221942" y="2404007"/>
            <a:ext cx="248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Plan ogólny będzie zawierał uchwałę oraz dane przestrzenne.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7DA3043-1059-45B2-89C2-B2C8464BFE72}"/>
              </a:ext>
            </a:extLst>
          </p:cNvPr>
          <p:cNvSpPr txBox="1"/>
          <p:nvPr/>
        </p:nvSpPr>
        <p:spPr>
          <a:xfrm>
            <a:off x="9221942" y="3429000"/>
            <a:ext cx="24874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Osobnym plikiem będzie uzasadnienie, będące dokumentem tekstowym. </a:t>
            </a: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Tutaj możemy zawrzeć dodatkowe mapy oraz uzasadnienie utworzenia stref planistycznych.</a:t>
            </a:r>
          </a:p>
        </p:txBody>
      </p:sp>
    </p:spTree>
    <p:extLst>
      <p:ext uri="{BB962C8B-B14F-4D97-AF65-F5344CB8AC3E}">
        <p14:creationId xmlns:p14="http://schemas.microsoft.com/office/powerpoint/2010/main" val="324280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B2EEB1-08C5-4D55-AE5B-AAA25A949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Uzasadnienie do planu ogólnego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9EFF0B-6F1D-4CBA-BACA-3698A6EF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3B5A0182-F185-48D8-97C2-5DAAE6037084}"/>
              </a:ext>
            </a:extLst>
          </p:cNvPr>
          <p:cNvSpPr/>
          <p:nvPr/>
        </p:nvSpPr>
        <p:spPr>
          <a:xfrm>
            <a:off x="1435101" y="1562100"/>
            <a:ext cx="3797300" cy="7747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CZĘŚĆ TEKSTOWA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0C3B4898-82F1-4F19-BA0E-DB909BE823AB}"/>
              </a:ext>
            </a:extLst>
          </p:cNvPr>
          <p:cNvSpPr/>
          <p:nvPr/>
        </p:nvSpPr>
        <p:spPr>
          <a:xfrm>
            <a:off x="6959601" y="1562100"/>
            <a:ext cx="3797300" cy="7747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CZĘŚĆ GRAFICZNA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D8371C6-F872-4596-BACD-A0E74DD6807B}"/>
              </a:ext>
            </a:extLst>
          </p:cNvPr>
          <p:cNvGraphicFramePr/>
          <p:nvPr>
            <p:extLst/>
          </p:nvPr>
        </p:nvGraphicFramePr>
        <p:xfrm>
          <a:off x="1435101" y="2444441"/>
          <a:ext cx="3797300" cy="314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3D86BB7-530E-4B1B-AA77-B85EB13B770A}"/>
              </a:ext>
            </a:extLst>
          </p:cNvPr>
          <p:cNvGraphicFramePr/>
          <p:nvPr>
            <p:extLst/>
          </p:nvPr>
        </p:nvGraphicFramePr>
        <p:xfrm>
          <a:off x="6959599" y="2444441"/>
          <a:ext cx="3797300" cy="314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5" name="Grupa 24">
            <a:extLst>
              <a:ext uri="{FF2B5EF4-FFF2-40B4-BE49-F238E27FC236}">
                <a16:creationId xmlns:a16="http://schemas.microsoft.com/office/drawing/2014/main" id="{2AD7610E-6CD3-4945-AAA2-D18FE6BFC333}"/>
              </a:ext>
            </a:extLst>
          </p:cNvPr>
          <p:cNvGrpSpPr/>
          <p:nvPr/>
        </p:nvGrpSpPr>
        <p:grpSpPr>
          <a:xfrm>
            <a:off x="1435101" y="5693215"/>
            <a:ext cx="3797300" cy="981604"/>
            <a:chOff x="0" y="2159529"/>
            <a:chExt cx="3797300" cy="981604"/>
          </a:xfrm>
        </p:grpSpPr>
        <p:sp>
          <p:nvSpPr>
            <p:cNvPr id="26" name="Prostokąt: zaokrąglone rogi 25">
              <a:extLst>
                <a:ext uri="{FF2B5EF4-FFF2-40B4-BE49-F238E27FC236}">
                  <a16:creationId xmlns:a16="http://schemas.microsoft.com/office/drawing/2014/main" id="{E905826C-F3D5-47EE-AC50-437768200DE2}"/>
                </a:ext>
              </a:extLst>
            </p:cNvPr>
            <p:cNvSpPr/>
            <p:nvPr/>
          </p:nvSpPr>
          <p:spPr>
            <a:xfrm>
              <a:off x="0" y="2159529"/>
              <a:ext cx="3797300" cy="981604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rostokąt: zaokrąglone rogi 4">
              <a:extLst>
                <a:ext uri="{FF2B5EF4-FFF2-40B4-BE49-F238E27FC236}">
                  <a16:creationId xmlns:a16="http://schemas.microsoft.com/office/drawing/2014/main" id="{C15F152B-81F6-4122-B324-93005C4D90E2}"/>
                </a:ext>
              </a:extLst>
            </p:cNvPr>
            <p:cNvSpPr txBox="1"/>
            <p:nvPr/>
          </p:nvSpPr>
          <p:spPr>
            <a:xfrm>
              <a:off x="857620" y="2159529"/>
              <a:ext cx="2939679" cy="9816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1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1300" dirty="0">
                  <a:solidFill>
                    <a:schemeClr val="accent1"/>
                  </a:solidFill>
                </a:rPr>
                <a:t>Wyjaśnienie sposobu uwzględnienia uwarunkowań rozwoju przestrzennego gminy</a:t>
              </a:r>
            </a:p>
          </p:txBody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EF83565A-9ADC-4611-A05F-5E6D9C5549A5}"/>
              </a:ext>
            </a:extLst>
          </p:cNvPr>
          <p:cNvSpPr/>
          <p:nvPr/>
        </p:nvSpPr>
        <p:spPr>
          <a:xfrm>
            <a:off x="1533260" y="5791376"/>
            <a:ext cx="759460" cy="785283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Grafika 17" descr="Ołówek">
            <a:extLst>
              <a:ext uri="{FF2B5EF4-FFF2-40B4-BE49-F238E27FC236}">
                <a16:creationId xmlns:a16="http://schemas.microsoft.com/office/drawing/2014/main" id="{08598CA2-5EEC-45D1-A0BD-2E7D224705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33260" y="2542681"/>
            <a:ext cx="779612" cy="779612"/>
          </a:xfrm>
          <a:prstGeom prst="rect">
            <a:avLst/>
          </a:prstGeom>
        </p:spPr>
      </p:pic>
      <p:pic>
        <p:nvPicPr>
          <p:cNvPr id="20" name="Grafika 19" descr="Miasto">
            <a:extLst>
              <a:ext uri="{FF2B5EF4-FFF2-40B4-BE49-F238E27FC236}">
                <a16:creationId xmlns:a16="http://schemas.microsoft.com/office/drawing/2014/main" id="{6FDC58EE-471E-49FD-83BA-CD938CF497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23184" y="3625202"/>
            <a:ext cx="779612" cy="779612"/>
          </a:xfrm>
          <a:prstGeom prst="rect">
            <a:avLst/>
          </a:prstGeom>
        </p:spPr>
      </p:pic>
      <p:pic>
        <p:nvPicPr>
          <p:cNvPr id="22" name="Grafika 21" descr="Tabela">
            <a:extLst>
              <a:ext uri="{FF2B5EF4-FFF2-40B4-BE49-F238E27FC236}">
                <a16:creationId xmlns:a16="http://schemas.microsoft.com/office/drawing/2014/main" id="{4CC1EA07-7643-41D6-A9B3-8DB6139031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99299" y="3664163"/>
            <a:ext cx="701690" cy="701690"/>
          </a:xfrm>
          <a:prstGeom prst="rect">
            <a:avLst/>
          </a:prstGeom>
        </p:spPr>
      </p:pic>
      <p:pic>
        <p:nvPicPr>
          <p:cNvPr id="24" name="Grafika 23" descr="Koła zębate">
            <a:extLst>
              <a:ext uri="{FF2B5EF4-FFF2-40B4-BE49-F238E27FC236}">
                <a16:creationId xmlns:a16="http://schemas.microsoft.com/office/drawing/2014/main" id="{04BC7E1E-D6C3-4C26-BB33-B885B18BBC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19822" y="5791376"/>
            <a:ext cx="786336" cy="786336"/>
          </a:xfrm>
          <a:prstGeom prst="rect">
            <a:avLst/>
          </a:prstGeom>
        </p:spPr>
      </p:pic>
      <p:pic>
        <p:nvPicPr>
          <p:cNvPr id="29" name="Grafika 28" descr="Internet">
            <a:extLst>
              <a:ext uri="{FF2B5EF4-FFF2-40B4-BE49-F238E27FC236}">
                <a16:creationId xmlns:a16="http://schemas.microsoft.com/office/drawing/2014/main" id="{B091DE7F-EB5D-41D1-9D9A-5CE3C4327E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099299" y="4746684"/>
            <a:ext cx="701690" cy="701690"/>
          </a:xfrm>
          <a:prstGeom prst="rect">
            <a:avLst/>
          </a:prstGeom>
        </p:spPr>
      </p:pic>
      <p:pic>
        <p:nvPicPr>
          <p:cNvPr id="31" name="Grafika 30" descr="Lista kontrolna">
            <a:extLst>
              <a:ext uri="{FF2B5EF4-FFF2-40B4-BE49-F238E27FC236}">
                <a16:creationId xmlns:a16="http://schemas.microsoft.com/office/drawing/2014/main" id="{8541F41A-0A83-4A64-8B7B-B6273B69EE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33259" y="4707723"/>
            <a:ext cx="779613" cy="779613"/>
          </a:xfrm>
          <a:prstGeom prst="rect">
            <a:avLst/>
          </a:prstGeom>
        </p:spPr>
      </p:pic>
      <p:pic>
        <p:nvPicPr>
          <p:cNvPr id="33" name="Grafika 32" descr="Komputer">
            <a:extLst>
              <a:ext uri="{FF2B5EF4-FFF2-40B4-BE49-F238E27FC236}">
                <a16:creationId xmlns:a16="http://schemas.microsoft.com/office/drawing/2014/main" id="{CD8CED23-8BF7-4EED-A3BC-B6EC09CF65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099299" y="2581642"/>
            <a:ext cx="701690" cy="7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9E8AB258-07E2-4A8D-AD1B-C3D31000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Obszar uzupełnienia zabudowy</a:t>
            </a:r>
            <a:endParaRPr lang="pl-PL" dirty="0"/>
          </a:p>
        </p:txBody>
      </p:sp>
      <p:sp>
        <p:nvSpPr>
          <p:cNvPr id="5" name="Symbol zastępczy zawartości 6">
            <a:extLst>
              <a:ext uri="{FF2B5EF4-FFF2-40B4-BE49-F238E27FC236}">
                <a16:creationId xmlns:a16="http://schemas.microsoft.com/office/drawing/2014/main" id="{65B2088B-73B0-400E-BB9B-341E8530C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6490"/>
            <a:ext cx="10515600" cy="400791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pl-PL" dirty="0"/>
              <a:t>W planie ogólnym gmina może fakultatywnie wyznaczyć obszar uzupełnienia zabudowy.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chemeClr val="bg1"/>
                </a:solidFill>
              </a:rPr>
              <a:t>Obszar uzupełnienia zabudowy wyznacza się na podstawie Rozporządzenia Ministra Rozwoju i Technologii w sprawie sposobu wyznaczania obszaru uzupełnienia zabudowy w planie ogólnym gminy.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Po wejściu w życie planu ogólnego decyzje o warunkach zabudowy będą wydawane wyłącznie w </a:t>
            </a:r>
            <a:r>
              <a:rPr lang="pl-PL" b="1" dirty="0"/>
              <a:t>obszarze uzupełnienia zabudowy</a:t>
            </a:r>
            <a:r>
              <a:rPr lang="pl-PL" dirty="0"/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7C92AE-CC04-4EC2-9115-ABC18DEED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3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1AAA4-2312-4343-A1E2-625E91D2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36" y="182752"/>
            <a:ext cx="10515600" cy="828388"/>
          </a:xfrm>
        </p:spPr>
        <p:txBody>
          <a:bodyPr/>
          <a:lstStyle/>
          <a:p>
            <a:pPr algn="ctr"/>
            <a:r>
              <a:rPr lang="pl-PL" b="1" dirty="0"/>
              <a:t>Obszar uzupełnienia zabudowy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4E3B87-9173-4B44-8FE3-93AF81A2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02A0C33-9B3A-4FF9-9D7A-C5FBD84722EC}"/>
              </a:ext>
            </a:extLst>
          </p:cNvPr>
          <p:cNvSpPr txBox="1"/>
          <p:nvPr/>
        </p:nvSpPr>
        <p:spPr>
          <a:xfrm>
            <a:off x="87278" y="3429000"/>
            <a:ext cx="5633758" cy="277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400" dirty="0">
                <a:solidFill>
                  <a:srgbClr val="002060"/>
                </a:solidFill>
              </a:rPr>
              <a:t>Określa się zgrupowania nie mniej niż 5 budynków, w których obrys każdego z budynków w zgrupowaniu znajduje się w odległości nie większej niż 100 m od obrysu co najmniej jednego innego budynku w zgrupowaniu. </a:t>
            </a:r>
          </a:p>
          <a:p>
            <a:pPr>
              <a:lnSpc>
                <a:spcPct val="114000"/>
              </a:lnSpc>
            </a:pPr>
            <a:r>
              <a:rPr lang="pl-PL" sz="1400" dirty="0">
                <a:solidFill>
                  <a:srgbClr val="002060"/>
                </a:solidFill>
              </a:rPr>
              <a:t>Uwzględnia się następujące rodzaje budynków: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pl-PL" sz="1400" dirty="0">
                <a:solidFill>
                  <a:srgbClr val="002060"/>
                </a:solidFill>
              </a:rPr>
              <a:t>budynki przemysłowe o symbolu 101, 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pl-PL" sz="1400" dirty="0">
                <a:solidFill>
                  <a:srgbClr val="002060"/>
                </a:solidFill>
              </a:rPr>
              <a:t>budynki handlowo-usługowe o symbolu 103, 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pl-PL" sz="1400" dirty="0">
                <a:solidFill>
                  <a:srgbClr val="002060"/>
                </a:solidFill>
              </a:rPr>
              <a:t>budynki biurowe o symbolu 105, 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pl-PL" sz="1400" dirty="0">
                <a:solidFill>
                  <a:srgbClr val="002060"/>
                </a:solidFill>
              </a:rPr>
              <a:t>budynki szpitali i inne budynki opieki zdrowotnej o symbolu 106, 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pl-PL" sz="1400" dirty="0">
                <a:solidFill>
                  <a:srgbClr val="002060"/>
                </a:solidFill>
              </a:rPr>
              <a:t>budynki oświaty, nauki i kultury oraz budynki sportowe o symbolu 107, 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pl-PL" sz="1400" dirty="0">
                <a:solidFill>
                  <a:srgbClr val="002060"/>
                </a:solidFill>
              </a:rPr>
              <a:t>pozostałe budynki niemieszkalne o symbolu 109, 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pl-PL" sz="1400" dirty="0">
                <a:solidFill>
                  <a:srgbClr val="002060"/>
                </a:solidFill>
              </a:rPr>
              <a:t>budynki mieszkalne o symbolu 110;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B761B47-B4E1-45B2-A60E-ADBD89C64D30}"/>
              </a:ext>
            </a:extLst>
          </p:cNvPr>
          <p:cNvSpPr txBox="1"/>
          <p:nvPr/>
        </p:nvSpPr>
        <p:spPr>
          <a:xfrm>
            <a:off x="5228167" y="1373201"/>
            <a:ext cx="173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Etap I </a:t>
            </a:r>
          </a:p>
        </p:txBody>
      </p:sp>
      <p:sp>
        <p:nvSpPr>
          <p:cNvPr id="18" name="Symbol zastępczy zawartości 6">
            <a:extLst>
              <a:ext uri="{FF2B5EF4-FFF2-40B4-BE49-F238E27FC236}">
                <a16:creationId xmlns:a16="http://schemas.microsoft.com/office/drawing/2014/main" id="{9979CE5A-AE34-4036-9AA4-BF829EF6A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71" y="1837268"/>
            <a:ext cx="4731147" cy="125306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</a:rPr>
              <a:t>Sposób wyznaczania obszaru uzupełnienia zabudowy składa się z poszczególnych etapów, wynikających z Rozporządzenia.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43DE961-C0A3-4286-A88F-93575465A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881" y="1997586"/>
            <a:ext cx="6195996" cy="4467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082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1AAA4-2312-4343-A1E2-625E91D2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26" y="30352"/>
            <a:ext cx="10515600" cy="828388"/>
          </a:xfrm>
        </p:spPr>
        <p:txBody>
          <a:bodyPr/>
          <a:lstStyle/>
          <a:p>
            <a:pPr algn="ctr"/>
            <a:r>
              <a:rPr lang="pl-PL" b="1" dirty="0"/>
              <a:t>Obszar uzupełnienia zabudowy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4E3B87-9173-4B44-8FE3-93AF81A2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24E-6548-4E12-879E-BE7C77301FC7}"/>
              </a:ext>
            </a:extLst>
          </p:cNvPr>
          <p:cNvSpPr txBox="1"/>
          <p:nvPr/>
        </p:nvSpPr>
        <p:spPr>
          <a:xfrm>
            <a:off x="5168900" y="1147402"/>
            <a:ext cx="173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Etap II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503303E-3D24-4AFC-A2A9-8F396F094E53}"/>
              </a:ext>
            </a:extLst>
          </p:cNvPr>
          <p:cNvSpPr txBox="1"/>
          <p:nvPr/>
        </p:nvSpPr>
        <p:spPr>
          <a:xfrm>
            <a:off x="451157" y="5767958"/>
            <a:ext cx="3985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</a:rPr>
              <a:t>Usuwa się zgrupowania mniej niż 5 budynków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4B12ED-2206-430B-832F-AFD414665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5"/>
          <a:stretch/>
        </p:blipFill>
        <p:spPr>
          <a:xfrm>
            <a:off x="5630332" y="1805397"/>
            <a:ext cx="6395423" cy="4781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74C7695B-DACA-430D-9008-89D2C64A8B33}"/>
              </a:ext>
            </a:extLst>
          </p:cNvPr>
          <p:cNvSpPr/>
          <p:nvPr/>
        </p:nvSpPr>
        <p:spPr>
          <a:xfrm>
            <a:off x="7484533" y="2235200"/>
            <a:ext cx="270933" cy="26246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22A9D65C-7F2C-4A21-ADA8-7B72CE16432A}"/>
              </a:ext>
            </a:extLst>
          </p:cNvPr>
          <p:cNvSpPr/>
          <p:nvPr/>
        </p:nvSpPr>
        <p:spPr>
          <a:xfrm>
            <a:off x="10270066" y="1972733"/>
            <a:ext cx="338667" cy="26246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A5A76FE1-B51E-4DED-9EB0-274642983408}"/>
              </a:ext>
            </a:extLst>
          </p:cNvPr>
          <p:cNvSpPr/>
          <p:nvPr/>
        </p:nvSpPr>
        <p:spPr>
          <a:xfrm>
            <a:off x="6409267" y="5631337"/>
            <a:ext cx="270933" cy="26246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CBF9911-6429-44A8-B136-68CCC3D71B33}"/>
              </a:ext>
            </a:extLst>
          </p:cNvPr>
          <p:cNvSpPr/>
          <p:nvPr/>
        </p:nvSpPr>
        <p:spPr>
          <a:xfrm>
            <a:off x="10176932" y="5232901"/>
            <a:ext cx="524934" cy="42233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8D81D539-22A9-4C64-9E58-23112D3EB77C}"/>
              </a:ext>
            </a:extLst>
          </p:cNvPr>
          <p:cNvSpPr/>
          <p:nvPr/>
        </p:nvSpPr>
        <p:spPr>
          <a:xfrm>
            <a:off x="9584267" y="5893804"/>
            <a:ext cx="270933" cy="26246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DD73B47D-6030-4B63-AF88-D693555C564C}"/>
              </a:ext>
            </a:extLst>
          </p:cNvPr>
          <p:cNvSpPr/>
          <p:nvPr/>
        </p:nvSpPr>
        <p:spPr>
          <a:xfrm>
            <a:off x="11667067" y="2243668"/>
            <a:ext cx="358688" cy="37253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748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1AAA4-2312-4343-A1E2-625E91D2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26" y="30352"/>
            <a:ext cx="10515600" cy="828388"/>
          </a:xfrm>
        </p:spPr>
        <p:txBody>
          <a:bodyPr/>
          <a:lstStyle/>
          <a:p>
            <a:pPr algn="ctr"/>
            <a:r>
              <a:rPr lang="pl-PL" b="1" dirty="0"/>
              <a:t>Obszar uzupełnienia zabudowy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4E3B87-9173-4B44-8FE3-93AF81A2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3C4AFFE-8965-4D32-B5D4-746250DF34DD}"/>
              </a:ext>
            </a:extLst>
          </p:cNvPr>
          <p:cNvSpPr txBox="1"/>
          <p:nvPr/>
        </p:nvSpPr>
        <p:spPr>
          <a:xfrm>
            <a:off x="4827160" y="1312385"/>
            <a:ext cx="173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Etap III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CD46923-3710-4136-BF37-B27B745CCCD3}"/>
              </a:ext>
            </a:extLst>
          </p:cNvPr>
          <p:cNvSpPr txBox="1"/>
          <p:nvPr/>
        </p:nvSpPr>
        <p:spPr>
          <a:xfrm>
            <a:off x="543026" y="5158358"/>
            <a:ext cx="3985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</a:rPr>
              <a:t>Do obszarów wyznaczonych wcześniej dodaje się obszary o jednostkowej powierzchni nie większej niż 5000 m</a:t>
            </a:r>
            <a:r>
              <a:rPr lang="pl-PL" b="1" baseline="30000" dirty="0">
                <a:solidFill>
                  <a:srgbClr val="002060"/>
                </a:solidFill>
              </a:rPr>
              <a:t>2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9A66521-73DD-4A49-BEF8-47D3904BE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3"/>
          <a:stretch/>
        </p:blipFill>
        <p:spPr>
          <a:xfrm>
            <a:off x="5496984" y="1898489"/>
            <a:ext cx="6468582" cy="4702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37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D30608-91F0-4FB6-B964-061AE893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6810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Z dniem 24 września 2023 r. weszła w życie ustawa z dnia 7 lipca 2023 r. o zmianie ustawy o planowaniu i zagospodarowaniu przestrzennym oraz niektórych innych ustaw</a:t>
            </a:r>
            <a:r>
              <a:rPr lang="pl-PL" sz="3200" b="1" i="1" dirty="0"/>
              <a:t>, </a:t>
            </a:r>
            <a:r>
              <a:rPr lang="pl-PL" sz="3200" b="1" dirty="0"/>
              <a:t>która wdrożyła reformę planowania przestrzennego. </a:t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F9EA44B-D815-4EEA-87BC-9D0E9167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7420AA7-B026-4DDE-89EA-A6C803DD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16" y="2338626"/>
            <a:ext cx="6030167" cy="415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26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1AAA4-2312-4343-A1E2-625E91D2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26" y="30352"/>
            <a:ext cx="10515600" cy="828388"/>
          </a:xfrm>
        </p:spPr>
        <p:txBody>
          <a:bodyPr/>
          <a:lstStyle/>
          <a:p>
            <a:pPr algn="ctr"/>
            <a:r>
              <a:rPr lang="pl-PL" b="1" dirty="0"/>
              <a:t>Obszar uzupełnienia zabudowy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4E3B87-9173-4B44-8FE3-93AF81A2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DA04B8B-E786-4BFD-A0A2-D3F937B87A54}"/>
              </a:ext>
            </a:extLst>
          </p:cNvPr>
          <p:cNvSpPr txBox="1"/>
          <p:nvPr/>
        </p:nvSpPr>
        <p:spPr>
          <a:xfrm>
            <a:off x="4805318" y="1149910"/>
            <a:ext cx="173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Etap IV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BABD1C3-D8EF-41E8-B816-8BB81B721AA8}"/>
              </a:ext>
            </a:extLst>
          </p:cNvPr>
          <p:cNvSpPr txBox="1"/>
          <p:nvPr/>
        </p:nvSpPr>
        <p:spPr>
          <a:xfrm>
            <a:off x="543026" y="5158358"/>
            <a:ext cx="398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</a:rPr>
              <a:t>Wewnątrz obszarów, które powstały w wyniku wykonania wcześniejszych etapów, wyznacza się krzywą poprowadzoną w odległości 40 m od granicy tych obszarów.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71F63B5-5EAD-40A9-91F7-E8F3519C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18" y="1689839"/>
            <a:ext cx="6565415" cy="486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368B4C-BA2D-4C28-94CE-AE2810105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33" y="1689839"/>
            <a:ext cx="4313959" cy="313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621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1AAA4-2312-4343-A1E2-625E91D2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26" y="30352"/>
            <a:ext cx="10515600" cy="828388"/>
          </a:xfrm>
        </p:spPr>
        <p:txBody>
          <a:bodyPr/>
          <a:lstStyle/>
          <a:p>
            <a:pPr algn="ctr"/>
            <a:r>
              <a:rPr lang="pl-PL" b="1" dirty="0"/>
              <a:t>Obszar uzupełnienia zabudowy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4E3B87-9173-4B44-8FE3-93AF81A2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1987C0E-2460-4E1D-89AD-80525CE5B8FF}"/>
              </a:ext>
            </a:extLst>
          </p:cNvPr>
          <p:cNvSpPr txBox="1"/>
          <p:nvPr/>
        </p:nvSpPr>
        <p:spPr>
          <a:xfrm>
            <a:off x="3681245" y="1155988"/>
            <a:ext cx="509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Finalny fragment obszaru uzupełnienia zabudowy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F0CFE71-BCA7-4A18-AAB2-DAE747F8B870}"/>
              </a:ext>
            </a:extLst>
          </p:cNvPr>
          <p:cNvSpPr txBox="1"/>
          <p:nvPr/>
        </p:nvSpPr>
        <p:spPr>
          <a:xfrm>
            <a:off x="424493" y="2389758"/>
            <a:ext cx="4198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</a:rPr>
              <a:t>W ostatnim etapie obszar uzupełnienia zabudowy wyznacza się z uwzględnieniem działek ewidencyjnych. </a:t>
            </a:r>
          </a:p>
          <a:p>
            <a:endParaRPr lang="pl-PL" sz="1400" dirty="0">
              <a:solidFill>
                <a:srgbClr val="002060"/>
              </a:solidFill>
            </a:endParaRPr>
          </a:p>
          <a:p>
            <a:r>
              <a:rPr lang="pl-PL" sz="1400" dirty="0">
                <a:solidFill>
                  <a:srgbClr val="002060"/>
                </a:solidFill>
              </a:rPr>
              <a:t>Dopuszcza się rozszerzenie granic obszarów uzupełnienia zabudowy, jednak nie więcej niż o obszar powierzchni obliczonej zgodnie ze wzorem:</a:t>
            </a:r>
          </a:p>
          <a:p>
            <a:r>
              <a:rPr lang="pl-PL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215A3B-6A10-4D56-9C9F-3AADB9043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74" y="3979308"/>
            <a:ext cx="1924319" cy="47631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98CDF4C-2C7E-444E-BC0B-A70C2629BFAC}"/>
              </a:ext>
            </a:extLst>
          </p:cNvPr>
          <p:cNvSpPr txBox="1"/>
          <p:nvPr/>
        </p:nvSpPr>
        <p:spPr>
          <a:xfrm>
            <a:off x="424492" y="4455624"/>
            <a:ext cx="3985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rgbClr val="002060"/>
                </a:solidFill>
              </a:rPr>
              <a:t>Pp</a:t>
            </a:r>
            <a:r>
              <a:rPr lang="pl-PL" sz="1400" dirty="0">
                <a:solidFill>
                  <a:srgbClr val="002060"/>
                </a:solidFill>
              </a:rPr>
              <a:t> – łączna maksymalna powierzchnia obszaru</a:t>
            </a:r>
          </a:p>
          <a:p>
            <a:r>
              <a:rPr lang="pl-PL" sz="1400" dirty="0">
                <a:solidFill>
                  <a:srgbClr val="002060"/>
                </a:solidFill>
              </a:rPr>
              <a:t>Pb – łączna powierzchnia obszaru z etapu III </a:t>
            </a:r>
          </a:p>
          <a:p>
            <a:r>
              <a:rPr lang="pl-PL" sz="1400" dirty="0">
                <a:solidFill>
                  <a:srgbClr val="002060"/>
                </a:solidFill>
              </a:rPr>
              <a:t>Pu – łączna powierzchnia obszaru z etapu IV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C38171-FFB2-404A-9F56-E42705A42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072" y="1758034"/>
            <a:ext cx="6671119" cy="494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775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: zaokrąglone rogi 37">
            <a:extLst>
              <a:ext uri="{FF2B5EF4-FFF2-40B4-BE49-F238E27FC236}">
                <a16:creationId xmlns:a16="http://schemas.microsoft.com/office/drawing/2014/main" id="{A0747362-4DFB-48A1-AF92-FCB084068260}"/>
              </a:ext>
            </a:extLst>
          </p:cNvPr>
          <p:cNvSpPr/>
          <p:nvPr/>
        </p:nvSpPr>
        <p:spPr>
          <a:xfrm>
            <a:off x="0" y="2306153"/>
            <a:ext cx="12192000" cy="29389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F9BD12-896A-46AF-BC53-D260D414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75"/>
            <a:ext cx="10515600" cy="1325563"/>
          </a:xfrm>
        </p:spPr>
        <p:txBody>
          <a:bodyPr/>
          <a:lstStyle/>
          <a:p>
            <a:r>
              <a:rPr lang="pl-PL" b="1" dirty="0"/>
              <a:t>Harmonogram sporządzenia planu ogólnego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4A20B0-C45E-4386-A430-C43AFB42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5" name="Schemat blokowy: proces alternatywny 4">
            <a:extLst>
              <a:ext uri="{FF2B5EF4-FFF2-40B4-BE49-F238E27FC236}">
                <a16:creationId xmlns:a16="http://schemas.microsoft.com/office/drawing/2014/main" id="{65F91AD9-5DA4-4BD0-B77F-29D28210FA11}"/>
              </a:ext>
            </a:extLst>
          </p:cNvPr>
          <p:cNvSpPr/>
          <p:nvPr/>
        </p:nvSpPr>
        <p:spPr>
          <a:xfrm>
            <a:off x="462608" y="3131407"/>
            <a:ext cx="1020932" cy="11148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 descr="Kontrakt (od prawej do lewej)">
            <a:extLst>
              <a:ext uri="{FF2B5EF4-FFF2-40B4-BE49-F238E27FC236}">
                <a16:creationId xmlns:a16="http://schemas.microsoft.com/office/drawing/2014/main" id="{1D03BDE7-D0B8-4480-B0A7-8B5784265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587" y="3259532"/>
            <a:ext cx="914400" cy="91440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1D5C4F9A-F54E-498B-A92A-B1B605325CCF}"/>
              </a:ext>
            </a:extLst>
          </p:cNvPr>
          <p:cNvGrpSpPr/>
          <p:nvPr/>
        </p:nvGrpSpPr>
        <p:grpSpPr>
          <a:xfrm>
            <a:off x="1663826" y="3202774"/>
            <a:ext cx="768231" cy="1044664"/>
            <a:chOff x="3110654" y="505070"/>
            <a:chExt cx="914558" cy="1068876"/>
          </a:xfrm>
        </p:grpSpPr>
        <p:sp>
          <p:nvSpPr>
            <p:cNvPr id="8" name="Strzałka: w prawo 7">
              <a:extLst>
                <a:ext uri="{FF2B5EF4-FFF2-40B4-BE49-F238E27FC236}">
                  <a16:creationId xmlns:a16="http://schemas.microsoft.com/office/drawing/2014/main" id="{9E2712FC-AA97-4D2C-ABFB-4B5660B58220}"/>
                </a:ext>
              </a:extLst>
            </p:cNvPr>
            <p:cNvSpPr/>
            <p:nvPr/>
          </p:nvSpPr>
          <p:spPr>
            <a:xfrm>
              <a:off x="3110654" y="505070"/>
              <a:ext cx="914558" cy="106887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Strzałka: w prawo 4">
              <a:extLst>
                <a:ext uri="{FF2B5EF4-FFF2-40B4-BE49-F238E27FC236}">
                  <a16:creationId xmlns:a16="http://schemas.microsoft.com/office/drawing/2014/main" id="{7E9CE614-4920-4634-B509-8D324D3B2B93}"/>
                </a:ext>
              </a:extLst>
            </p:cNvPr>
            <p:cNvSpPr txBox="1"/>
            <p:nvPr/>
          </p:nvSpPr>
          <p:spPr>
            <a:xfrm>
              <a:off x="3110654" y="718845"/>
              <a:ext cx="640191" cy="641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/>
            </a:p>
          </p:txBody>
        </p:sp>
      </p:grpSp>
      <p:sp>
        <p:nvSpPr>
          <p:cNvPr id="10" name="Prostokąt 9">
            <a:extLst>
              <a:ext uri="{FF2B5EF4-FFF2-40B4-BE49-F238E27FC236}">
                <a16:creationId xmlns:a16="http://schemas.microsoft.com/office/drawing/2014/main" id="{8899AC71-FC8D-445F-AB8A-F1AFB81B4EDF}"/>
              </a:ext>
            </a:extLst>
          </p:cNvPr>
          <p:cNvSpPr/>
          <p:nvPr/>
        </p:nvSpPr>
        <p:spPr>
          <a:xfrm>
            <a:off x="-35610" y="4383514"/>
            <a:ext cx="20845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Uchwała w sprawie </a:t>
            </a:r>
          </a:p>
          <a:p>
            <a:pPr algn="ctr"/>
            <a:r>
              <a:rPr lang="pl-PL" sz="16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przystąpienia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7F820A1-EF57-4545-A903-5A8DF461CB7A}"/>
              </a:ext>
            </a:extLst>
          </p:cNvPr>
          <p:cNvSpPr/>
          <p:nvPr/>
        </p:nvSpPr>
        <p:spPr>
          <a:xfrm>
            <a:off x="1674833" y="2306153"/>
            <a:ext cx="27492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Składanie wniosków do planu ogólnego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FBEAC25-7FDD-497B-AE8B-BE097546E636}"/>
              </a:ext>
            </a:extLst>
          </p:cNvPr>
          <p:cNvSpPr/>
          <p:nvPr/>
        </p:nvSpPr>
        <p:spPr>
          <a:xfrm>
            <a:off x="3247189" y="4553613"/>
            <a:ext cx="336546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Sporządzenie projektu planu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5CCAB6D-597E-4A6D-A14A-23D370922D67}"/>
              </a:ext>
            </a:extLst>
          </p:cNvPr>
          <p:cNvSpPr/>
          <p:nvPr/>
        </p:nvSpPr>
        <p:spPr>
          <a:xfrm>
            <a:off x="5501633" y="2416461"/>
            <a:ext cx="290749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Wystąpienie o niezbędne opinie</a:t>
            </a:r>
          </a:p>
          <a:p>
            <a:pPr algn="ctr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 uzgodnienia</a:t>
            </a:r>
            <a:endParaRPr lang="pl-PL" sz="16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Schemat blokowy: proces alternatywny 14">
            <a:extLst>
              <a:ext uri="{FF2B5EF4-FFF2-40B4-BE49-F238E27FC236}">
                <a16:creationId xmlns:a16="http://schemas.microsoft.com/office/drawing/2014/main" id="{570841CA-38E6-4394-9C8B-8DC89508CBB5}"/>
              </a:ext>
            </a:extLst>
          </p:cNvPr>
          <p:cNvSpPr/>
          <p:nvPr/>
        </p:nvSpPr>
        <p:spPr>
          <a:xfrm>
            <a:off x="2506736" y="3131407"/>
            <a:ext cx="1020932" cy="11148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Grafika 15" descr="Poczta e-mail">
            <a:extLst>
              <a:ext uri="{FF2B5EF4-FFF2-40B4-BE49-F238E27FC236}">
                <a16:creationId xmlns:a16="http://schemas.microsoft.com/office/drawing/2014/main" id="{819F7312-144E-473B-8775-C5E547A4B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7319" y="3212183"/>
            <a:ext cx="914400" cy="914400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EB8DCAC5-FDF0-4FAA-AAB2-ED8D2AFF3D16}"/>
              </a:ext>
            </a:extLst>
          </p:cNvPr>
          <p:cNvGrpSpPr/>
          <p:nvPr/>
        </p:nvGrpSpPr>
        <p:grpSpPr>
          <a:xfrm>
            <a:off x="3655888" y="3220171"/>
            <a:ext cx="768231" cy="1044664"/>
            <a:chOff x="3110654" y="505070"/>
            <a:chExt cx="914558" cy="1068876"/>
          </a:xfrm>
        </p:grpSpPr>
        <p:sp>
          <p:nvSpPr>
            <p:cNvPr id="18" name="Strzałka: w prawo 17">
              <a:extLst>
                <a:ext uri="{FF2B5EF4-FFF2-40B4-BE49-F238E27FC236}">
                  <a16:creationId xmlns:a16="http://schemas.microsoft.com/office/drawing/2014/main" id="{15CBBCCA-1CCF-456B-8776-BB2383A7D94E}"/>
                </a:ext>
              </a:extLst>
            </p:cNvPr>
            <p:cNvSpPr/>
            <p:nvPr/>
          </p:nvSpPr>
          <p:spPr>
            <a:xfrm>
              <a:off x="3110654" y="505070"/>
              <a:ext cx="914558" cy="106887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Strzałka: w prawo 4">
              <a:extLst>
                <a:ext uri="{FF2B5EF4-FFF2-40B4-BE49-F238E27FC236}">
                  <a16:creationId xmlns:a16="http://schemas.microsoft.com/office/drawing/2014/main" id="{35B6CD68-8AE8-44AB-A7BA-7939DDD45843}"/>
                </a:ext>
              </a:extLst>
            </p:cNvPr>
            <p:cNvSpPr txBox="1"/>
            <p:nvPr/>
          </p:nvSpPr>
          <p:spPr>
            <a:xfrm>
              <a:off x="3110654" y="718845"/>
              <a:ext cx="640191" cy="641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/>
            </a:p>
          </p:txBody>
        </p:sp>
      </p:grpSp>
      <p:sp>
        <p:nvSpPr>
          <p:cNvPr id="20" name="Schemat blokowy: proces alternatywny 19">
            <a:extLst>
              <a:ext uri="{FF2B5EF4-FFF2-40B4-BE49-F238E27FC236}">
                <a16:creationId xmlns:a16="http://schemas.microsoft.com/office/drawing/2014/main" id="{D5698839-8DF7-4937-8297-6C479F0CBD73}"/>
              </a:ext>
            </a:extLst>
          </p:cNvPr>
          <p:cNvSpPr/>
          <p:nvPr/>
        </p:nvSpPr>
        <p:spPr>
          <a:xfrm>
            <a:off x="4504775" y="3131407"/>
            <a:ext cx="1020932" cy="11148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Grafika 20" descr="Ołówek">
            <a:extLst>
              <a:ext uri="{FF2B5EF4-FFF2-40B4-BE49-F238E27FC236}">
                <a16:creationId xmlns:a16="http://schemas.microsoft.com/office/drawing/2014/main" id="{6F009757-1954-4AD7-B1D5-CA9D57059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3273" y="3252777"/>
            <a:ext cx="914399" cy="914400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16B3C538-920F-43B6-A267-A76D7374E4CC}"/>
              </a:ext>
            </a:extLst>
          </p:cNvPr>
          <p:cNvGrpSpPr/>
          <p:nvPr/>
        </p:nvGrpSpPr>
        <p:grpSpPr>
          <a:xfrm>
            <a:off x="5652457" y="3217046"/>
            <a:ext cx="768231" cy="1044664"/>
            <a:chOff x="3110654" y="505070"/>
            <a:chExt cx="914558" cy="1068876"/>
          </a:xfrm>
        </p:grpSpPr>
        <p:sp>
          <p:nvSpPr>
            <p:cNvPr id="23" name="Strzałka: w prawo 22">
              <a:extLst>
                <a:ext uri="{FF2B5EF4-FFF2-40B4-BE49-F238E27FC236}">
                  <a16:creationId xmlns:a16="http://schemas.microsoft.com/office/drawing/2014/main" id="{389ECDE8-028D-49D1-A3BC-05C66489A49F}"/>
                </a:ext>
              </a:extLst>
            </p:cNvPr>
            <p:cNvSpPr/>
            <p:nvPr/>
          </p:nvSpPr>
          <p:spPr>
            <a:xfrm>
              <a:off x="3110654" y="505070"/>
              <a:ext cx="914558" cy="106887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Strzałka: w prawo 4">
              <a:extLst>
                <a:ext uri="{FF2B5EF4-FFF2-40B4-BE49-F238E27FC236}">
                  <a16:creationId xmlns:a16="http://schemas.microsoft.com/office/drawing/2014/main" id="{5428D42D-13BC-4891-91CC-5A4AA39F9632}"/>
                </a:ext>
              </a:extLst>
            </p:cNvPr>
            <p:cNvSpPr txBox="1"/>
            <p:nvPr/>
          </p:nvSpPr>
          <p:spPr>
            <a:xfrm>
              <a:off x="3110654" y="718845"/>
              <a:ext cx="640191" cy="641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/>
            </a:p>
          </p:txBody>
        </p:sp>
      </p:grpSp>
      <p:sp>
        <p:nvSpPr>
          <p:cNvPr id="25" name="Schemat blokowy: proces alternatywny 24">
            <a:extLst>
              <a:ext uri="{FF2B5EF4-FFF2-40B4-BE49-F238E27FC236}">
                <a16:creationId xmlns:a16="http://schemas.microsoft.com/office/drawing/2014/main" id="{8100A1A3-1147-4A79-B219-96894AB0EA2E}"/>
              </a:ext>
            </a:extLst>
          </p:cNvPr>
          <p:cNvSpPr/>
          <p:nvPr/>
        </p:nvSpPr>
        <p:spPr>
          <a:xfrm>
            <a:off x="6476638" y="3131407"/>
            <a:ext cx="1020932" cy="11148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Grafika 25" descr="Udostępnij">
            <a:extLst>
              <a:ext uri="{FF2B5EF4-FFF2-40B4-BE49-F238E27FC236}">
                <a16:creationId xmlns:a16="http://schemas.microsoft.com/office/drawing/2014/main" id="{A70E4257-D08F-4D8F-93AA-8592D7FB6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3549" y="3252777"/>
            <a:ext cx="914400" cy="914400"/>
          </a:xfrm>
          <a:prstGeom prst="rect">
            <a:avLst/>
          </a:prstGeom>
        </p:spPr>
      </p:pic>
      <p:grpSp>
        <p:nvGrpSpPr>
          <p:cNvPr id="27" name="Grupa 26">
            <a:extLst>
              <a:ext uri="{FF2B5EF4-FFF2-40B4-BE49-F238E27FC236}">
                <a16:creationId xmlns:a16="http://schemas.microsoft.com/office/drawing/2014/main" id="{18A027D9-C7C3-4741-B8C1-F86CBB00869F}"/>
              </a:ext>
            </a:extLst>
          </p:cNvPr>
          <p:cNvGrpSpPr/>
          <p:nvPr/>
        </p:nvGrpSpPr>
        <p:grpSpPr>
          <a:xfrm>
            <a:off x="7640899" y="3237786"/>
            <a:ext cx="768231" cy="1044664"/>
            <a:chOff x="3110654" y="505070"/>
            <a:chExt cx="914558" cy="1068876"/>
          </a:xfrm>
        </p:grpSpPr>
        <p:sp>
          <p:nvSpPr>
            <p:cNvPr id="28" name="Strzałka: w prawo 27">
              <a:extLst>
                <a:ext uri="{FF2B5EF4-FFF2-40B4-BE49-F238E27FC236}">
                  <a16:creationId xmlns:a16="http://schemas.microsoft.com/office/drawing/2014/main" id="{EE0C8E03-6E9B-4146-9E91-6D1C4C34A3D0}"/>
                </a:ext>
              </a:extLst>
            </p:cNvPr>
            <p:cNvSpPr/>
            <p:nvPr/>
          </p:nvSpPr>
          <p:spPr>
            <a:xfrm>
              <a:off x="3110654" y="505070"/>
              <a:ext cx="914558" cy="106887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trzałka: w prawo 4">
              <a:extLst>
                <a:ext uri="{FF2B5EF4-FFF2-40B4-BE49-F238E27FC236}">
                  <a16:creationId xmlns:a16="http://schemas.microsoft.com/office/drawing/2014/main" id="{FA690CD2-8657-4CA8-984F-E704A6CCB369}"/>
                </a:ext>
              </a:extLst>
            </p:cNvPr>
            <p:cNvSpPr txBox="1"/>
            <p:nvPr/>
          </p:nvSpPr>
          <p:spPr>
            <a:xfrm>
              <a:off x="3110654" y="718845"/>
              <a:ext cx="640191" cy="641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/>
            </a:p>
          </p:txBody>
        </p:sp>
      </p:grpSp>
      <p:sp>
        <p:nvSpPr>
          <p:cNvPr id="30" name="Schemat blokowy: proces alternatywny 29">
            <a:extLst>
              <a:ext uri="{FF2B5EF4-FFF2-40B4-BE49-F238E27FC236}">
                <a16:creationId xmlns:a16="http://schemas.microsoft.com/office/drawing/2014/main" id="{1A93254C-6CD2-432D-8D61-9E6A14911F27}"/>
              </a:ext>
            </a:extLst>
          </p:cNvPr>
          <p:cNvSpPr/>
          <p:nvPr/>
        </p:nvSpPr>
        <p:spPr>
          <a:xfrm>
            <a:off x="8536326" y="3159292"/>
            <a:ext cx="1020932" cy="11148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1" name="Grafika 30" descr="Przegląd klientów (od prawej do lewej)">
            <a:extLst>
              <a:ext uri="{FF2B5EF4-FFF2-40B4-BE49-F238E27FC236}">
                <a16:creationId xmlns:a16="http://schemas.microsoft.com/office/drawing/2014/main" id="{4A70C9B3-02AB-4D77-A3A8-51BDBC5A8B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89592" y="3292917"/>
            <a:ext cx="914400" cy="914400"/>
          </a:xfrm>
          <a:prstGeom prst="rect">
            <a:avLst/>
          </a:prstGeom>
        </p:spPr>
      </p:pic>
      <p:grpSp>
        <p:nvGrpSpPr>
          <p:cNvPr id="32" name="Grupa 31">
            <a:extLst>
              <a:ext uri="{FF2B5EF4-FFF2-40B4-BE49-F238E27FC236}">
                <a16:creationId xmlns:a16="http://schemas.microsoft.com/office/drawing/2014/main" id="{41B2691B-8423-4B37-8537-7FA54D6116C7}"/>
              </a:ext>
            </a:extLst>
          </p:cNvPr>
          <p:cNvGrpSpPr/>
          <p:nvPr/>
        </p:nvGrpSpPr>
        <p:grpSpPr>
          <a:xfrm>
            <a:off x="9737620" y="3252777"/>
            <a:ext cx="768231" cy="1044664"/>
            <a:chOff x="3110654" y="505070"/>
            <a:chExt cx="914558" cy="1068876"/>
          </a:xfrm>
        </p:grpSpPr>
        <p:sp>
          <p:nvSpPr>
            <p:cNvPr id="33" name="Strzałka: w prawo 32">
              <a:extLst>
                <a:ext uri="{FF2B5EF4-FFF2-40B4-BE49-F238E27FC236}">
                  <a16:creationId xmlns:a16="http://schemas.microsoft.com/office/drawing/2014/main" id="{8678B573-32D9-43A7-B964-3E489B5FC790}"/>
                </a:ext>
              </a:extLst>
            </p:cNvPr>
            <p:cNvSpPr/>
            <p:nvPr/>
          </p:nvSpPr>
          <p:spPr>
            <a:xfrm>
              <a:off x="3110654" y="505070"/>
              <a:ext cx="914558" cy="106887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Strzałka: w prawo 4">
              <a:extLst>
                <a:ext uri="{FF2B5EF4-FFF2-40B4-BE49-F238E27FC236}">
                  <a16:creationId xmlns:a16="http://schemas.microsoft.com/office/drawing/2014/main" id="{412A8969-C68A-4197-91BD-0CDAEA87881E}"/>
                </a:ext>
              </a:extLst>
            </p:cNvPr>
            <p:cNvSpPr txBox="1"/>
            <p:nvPr/>
          </p:nvSpPr>
          <p:spPr>
            <a:xfrm>
              <a:off x="3110654" y="718845"/>
              <a:ext cx="640191" cy="641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000" kern="1200"/>
            </a:p>
          </p:txBody>
        </p:sp>
      </p:grpSp>
      <p:sp>
        <p:nvSpPr>
          <p:cNvPr id="35" name="Schemat blokowy: proces alternatywny 34">
            <a:extLst>
              <a:ext uri="{FF2B5EF4-FFF2-40B4-BE49-F238E27FC236}">
                <a16:creationId xmlns:a16="http://schemas.microsoft.com/office/drawing/2014/main" id="{91EFDE57-E718-49AF-9241-7A4B4909107B}"/>
              </a:ext>
            </a:extLst>
          </p:cNvPr>
          <p:cNvSpPr/>
          <p:nvPr/>
        </p:nvSpPr>
        <p:spPr>
          <a:xfrm>
            <a:off x="10644481" y="3158920"/>
            <a:ext cx="1020932" cy="116091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B7A65C4A-B756-4814-A3CB-CECD4B852461}"/>
              </a:ext>
            </a:extLst>
          </p:cNvPr>
          <p:cNvSpPr/>
          <p:nvPr/>
        </p:nvSpPr>
        <p:spPr>
          <a:xfrm>
            <a:off x="9908030" y="2378054"/>
            <a:ext cx="25147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Uchwalenie </a:t>
            </a:r>
          </a:p>
          <a:p>
            <a:pPr algn="ctr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planu ogólnego</a:t>
            </a:r>
            <a:endParaRPr lang="pl-PL" sz="16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7" name="Grafika 36" descr="Widok na wzgórze">
            <a:extLst>
              <a:ext uri="{FF2B5EF4-FFF2-40B4-BE49-F238E27FC236}">
                <a16:creationId xmlns:a16="http://schemas.microsoft.com/office/drawing/2014/main" id="{70A76FAA-97F1-4C8A-A908-A0283F6746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08224" y="3292917"/>
            <a:ext cx="914400" cy="914400"/>
          </a:xfrm>
          <a:prstGeom prst="rect">
            <a:avLst/>
          </a:prstGeom>
        </p:spPr>
      </p:pic>
      <p:sp>
        <p:nvSpPr>
          <p:cNvPr id="39" name="Prostokąt 38">
            <a:extLst>
              <a:ext uri="{FF2B5EF4-FFF2-40B4-BE49-F238E27FC236}">
                <a16:creationId xmlns:a16="http://schemas.microsoft.com/office/drawing/2014/main" id="{2CB9A8A9-9DE6-464A-89FE-7A47A10A05EE}"/>
              </a:ext>
            </a:extLst>
          </p:cNvPr>
          <p:cNvSpPr/>
          <p:nvPr/>
        </p:nvSpPr>
        <p:spPr>
          <a:xfrm>
            <a:off x="7702802" y="4501496"/>
            <a:ext cx="25147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Konsultacje społeczne</a:t>
            </a:r>
          </a:p>
          <a:p>
            <a:pPr algn="ctr"/>
            <a:r>
              <a:rPr lang="pl-PL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 zbieranie uwag</a:t>
            </a:r>
            <a:endParaRPr lang="pl-PL" sz="16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805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E20352-CB2E-4FDE-965C-C81A02D9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</a:rPr>
              <a:t>Dziękujemy za uwagę!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89B77F-8AF2-44CA-9254-53FF45C22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A8E68ED-90C0-4CF0-9F7B-5C3B795BA704}"/>
              </a:ext>
            </a:extLst>
          </p:cNvPr>
          <p:cNvSpPr txBox="1"/>
          <p:nvPr/>
        </p:nvSpPr>
        <p:spPr>
          <a:xfrm>
            <a:off x="9922934" y="5919255"/>
            <a:ext cx="218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/>
              <a:t>Zdjęcie w tle:</a:t>
            </a:r>
          </a:p>
          <a:p>
            <a:pPr algn="r"/>
            <a:r>
              <a:rPr lang="pl-PL" sz="1400" dirty="0" err="1"/>
              <a:t>DRFoto</a:t>
            </a:r>
            <a:r>
              <a:rPr lang="pl-PL" sz="1400" dirty="0"/>
              <a:t> </a:t>
            </a:r>
          </a:p>
          <a:p>
            <a:pPr algn="r"/>
            <a:r>
              <a:rPr lang="pl-PL" sz="1400" dirty="0"/>
              <a:t>Damian Róż</a:t>
            </a:r>
          </a:p>
        </p:txBody>
      </p:sp>
    </p:spTree>
    <p:extLst>
      <p:ext uri="{BB962C8B-B14F-4D97-AF65-F5344CB8AC3E}">
        <p14:creationId xmlns:p14="http://schemas.microsoft.com/office/powerpoint/2010/main" val="323029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8B32E-FEBC-4AE7-A6BA-C0E64DE9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Reforma planowania przestrzennego zastępuje studium uwarunkowań i kierunków zagospodarowania przestrzennego gminy planem ogólnym, który będzie aktem prawa miejscowego</a:t>
            </a:r>
            <a:r>
              <a:rPr lang="pl-PL" sz="3200" dirty="0"/>
              <a:t>.</a:t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048ACC-10C0-47E0-99D9-E08DE840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ADF006FC-E6F8-4610-962D-5389088AC3DF}"/>
              </a:ext>
            </a:extLst>
          </p:cNvPr>
          <p:cNvSpPr/>
          <p:nvPr/>
        </p:nvSpPr>
        <p:spPr>
          <a:xfrm>
            <a:off x="5283200" y="3556000"/>
            <a:ext cx="1803400" cy="6223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zastępuje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096B1241-2A7F-4825-BD76-D11F2508A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72" y="2112211"/>
            <a:ext cx="3505228" cy="342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61DA8BB-BFAB-4474-9E3D-7F0607F45A54}"/>
              </a:ext>
            </a:extLst>
          </p:cNvPr>
          <p:cNvCxnSpPr>
            <a:cxnSpLocks/>
          </p:cNvCxnSpPr>
          <p:nvPr/>
        </p:nvCxnSpPr>
        <p:spPr>
          <a:xfrm>
            <a:off x="1384272" y="2112211"/>
            <a:ext cx="3505228" cy="3429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D075BB88-F197-4D25-81BF-BC8217F8E4DC}"/>
              </a:ext>
            </a:extLst>
          </p:cNvPr>
          <p:cNvCxnSpPr>
            <a:cxnSpLocks/>
          </p:cNvCxnSpPr>
          <p:nvPr/>
        </p:nvCxnSpPr>
        <p:spPr>
          <a:xfrm flipH="1">
            <a:off x="1384272" y="2112211"/>
            <a:ext cx="3505228" cy="3429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Prostokąt 20">
            <a:extLst>
              <a:ext uri="{FF2B5EF4-FFF2-40B4-BE49-F238E27FC236}">
                <a16:creationId xmlns:a16="http://schemas.microsoft.com/office/drawing/2014/main" id="{81EBEFE9-80A6-4E39-946C-57F1C7C26F9A}"/>
              </a:ext>
            </a:extLst>
          </p:cNvPr>
          <p:cNvSpPr/>
          <p:nvPr/>
        </p:nvSpPr>
        <p:spPr>
          <a:xfrm>
            <a:off x="844536" y="5805310"/>
            <a:ext cx="4584700" cy="7089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r>
              <a:rPr lang="pl-PL" dirty="0">
                <a:solidFill>
                  <a:schemeClr val="tx1"/>
                </a:solidFill>
              </a:rPr>
              <a:t>Studium zachowuje moc do </a:t>
            </a:r>
            <a:r>
              <a:rPr lang="pl-PL" b="1" dirty="0">
                <a:solidFill>
                  <a:srgbClr val="FF0000"/>
                </a:solidFill>
              </a:rPr>
              <a:t>30 czerwca 2026 r. </a:t>
            </a:r>
          </a:p>
          <a:p>
            <a:pPr algn="ctr"/>
            <a:r>
              <a:rPr lang="pl-PL" dirty="0">
                <a:solidFill>
                  <a:schemeClr val="tx1"/>
                </a:solidFill>
              </a:rPr>
              <a:t>lub do </a:t>
            </a:r>
            <a:r>
              <a:rPr lang="pl-PL" b="1" dirty="0">
                <a:solidFill>
                  <a:srgbClr val="FF0000"/>
                </a:solidFill>
              </a:rPr>
              <a:t>dnia wejścia w życie planu ogólnego</a:t>
            </a:r>
            <a:r>
              <a:rPr lang="pl-PL" b="1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FC7CE855-0786-4B17-930B-0B40B39FBFEB}"/>
              </a:ext>
            </a:extLst>
          </p:cNvPr>
          <p:cNvSpPr/>
          <p:nvPr/>
        </p:nvSpPr>
        <p:spPr>
          <a:xfrm>
            <a:off x="6762766" y="5796896"/>
            <a:ext cx="4584700" cy="7089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Gminy mają obowiązek sporządzić plan ogólny </a:t>
            </a:r>
          </a:p>
          <a:p>
            <a:pPr algn="ctr"/>
            <a:r>
              <a:rPr lang="pl-PL" dirty="0">
                <a:solidFill>
                  <a:schemeClr val="tx1"/>
                </a:solidFill>
              </a:rPr>
              <a:t>do </a:t>
            </a:r>
            <a:r>
              <a:rPr lang="pl-PL" b="1" dirty="0">
                <a:solidFill>
                  <a:srgbClr val="FF0000"/>
                </a:solidFill>
              </a:rPr>
              <a:t>30 czerwca 2026 r.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C741EBD-681D-427D-8EBD-6804A5051C00}"/>
              </a:ext>
            </a:extLst>
          </p:cNvPr>
          <p:cNvSpPr/>
          <p:nvPr/>
        </p:nvSpPr>
        <p:spPr>
          <a:xfrm>
            <a:off x="1717330" y="3349595"/>
            <a:ext cx="2978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STUDIUM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75B1B4A4-1E83-40DD-9554-B58FFFE68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6" t="1391" r="3728" b="1751"/>
          <a:stretch/>
        </p:blipFill>
        <p:spPr>
          <a:xfrm>
            <a:off x="7480300" y="2096208"/>
            <a:ext cx="3416328" cy="343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82861D80-EB2F-4822-8310-ECEDA74C4CE3}"/>
              </a:ext>
            </a:extLst>
          </p:cNvPr>
          <p:cNvSpPr/>
          <p:nvPr/>
        </p:nvSpPr>
        <p:spPr>
          <a:xfrm>
            <a:off x="7661089" y="3187105"/>
            <a:ext cx="25412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 </a:t>
            </a:r>
          </a:p>
          <a:p>
            <a:pPr algn="ctr"/>
            <a:r>
              <a:rPr lang="pl-PL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OGÓLNY</a:t>
            </a:r>
          </a:p>
        </p:txBody>
      </p:sp>
    </p:spTree>
    <p:extLst>
      <p:ext uri="{BB962C8B-B14F-4D97-AF65-F5344CB8AC3E}">
        <p14:creationId xmlns:p14="http://schemas.microsoft.com/office/powerpoint/2010/main" val="1707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4746018C-3DDD-43AD-9674-662482BD7B95}"/>
              </a:ext>
            </a:extLst>
          </p:cNvPr>
          <p:cNvSpPr/>
          <p:nvPr/>
        </p:nvSpPr>
        <p:spPr>
          <a:xfrm>
            <a:off x="9017000" y="2243666"/>
            <a:ext cx="2982895" cy="41063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E97AB3-A8D4-4D72-996A-139DD373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/>
              <a:t>Zmiana systemu planowania przestrzennego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AE696DF-B21B-47C7-BA8A-581DE6693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3C458C84-3A46-403A-8DB1-D2BDC84BEB28}"/>
              </a:ext>
            </a:extLst>
          </p:cNvPr>
          <p:cNvSpPr/>
          <p:nvPr/>
        </p:nvSpPr>
        <p:spPr>
          <a:xfrm>
            <a:off x="724957" y="2141385"/>
            <a:ext cx="2331509" cy="14605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STUDIUM</a:t>
            </a:r>
            <a:endParaRPr lang="pl-PL" dirty="0"/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44759511-18CC-4F8C-AFB6-3991407DD74C}"/>
              </a:ext>
            </a:extLst>
          </p:cNvPr>
          <p:cNvSpPr/>
          <p:nvPr/>
        </p:nvSpPr>
        <p:spPr>
          <a:xfrm>
            <a:off x="5457824" y="2141385"/>
            <a:ext cx="2331509" cy="14605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PLAN OGÓLNY</a:t>
            </a:r>
          </a:p>
        </p:txBody>
      </p:sp>
      <p:sp>
        <p:nvSpPr>
          <p:cNvPr id="7" name="Nie równa się 6">
            <a:extLst>
              <a:ext uri="{FF2B5EF4-FFF2-40B4-BE49-F238E27FC236}">
                <a16:creationId xmlns:a16="http://schemas.microsoft.com/office/drawing/2014/main" id="{BC5D2790-39F2-40EA-930B-187E35C4FE89}"/>
              </a:ext>
            </a:extLst>
          </p:cNvPr>
          <p:cNvSpPr/>
          <p:nvPr/>
        </p:nvSpPr>
        <p:spPr>
          <a:xfrm>
            <a:off x="3465511" y="2350337"/>
            <a:ext cx="1716090" cy="1044866"/>
          </a:xfrm>
          <a:prstGeom prst="mathNotEqual">
            <a:avLst>
              <a:gd name="adj1" fmla="val 12477"/>
              <a:gd name="adj2" fmla="val 6600000"/>
              <a:gd name="adj3" fmla="val 13381"/>
            </a:avLst>
          </a:prstGeom>
          <a:solidFill>
            <a:srgbClr val="FF0000"/>
          </a:solidFill>
          <a:ln w="635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299DE04-0EAE-47C0-B24B-46A822BBCC38}"/>
              </a:ext>
            </a:extLst>
          </p:cNvPr>
          <p:cNvSpPr/>
          <p:nvPr/>
        </p:nvSpPr>
        <p:spPr>
          <a:xfrm>
            <a:off x="250826" y="4261534"/>
            <a:ext cx="3434817" cy="572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r>
              <a:rPr lang="pl-PL" b="1" u="sng" dirty="0">
                <a:solidFill>
                  <a:srgbClr val="FF0000"/>
                </a:solidFill>
              </a:rPr>
              <a:t>NIE JEST</a:t>
            </a: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AKTEM PRAWA MIEJSCOWEGO</a:t>
            </a:r>
          </a:p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5051866-1538-4FE9-839B-AC8E09ED581B}"/>
              </a:ext>
            </a:extLst>
          </p:cNvPr>
          <p:cNvSpPr/>
          <p:nvPr/>
        </p:nvSpPr>
        <p:spPr>
          <a:xfrm>
            <a:off x="4841874" y="4261534"/>
            <a:ext cx="3434817" cy="572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r>
              <a:rPr lang="pl-PL" b="1" u="sng" dirty="0">
                <a:solidFill>
                  <a:srgbClr val="FF0000"/>
                </a:solidFill>
              </a:rPr>
              <a:t>JEST</a:t>
            </a:r>
            <a:r>
              <a:rPr lang="pl-PL" dirty="0">
                <a:solidFill>
                  <a:schemeClr val="tx1"/>
                </a:solidFill>
              </a:rPr>
              <a:t> AKTEM PRAWA MIEJSCOWEGO</a:t>
            </a:r>
          </a:p>
          <a:p>
            <a:pPr algn="ctr"/>
            <a:endParaRPr lang="pl-PL" dirty="0"/>
          </a:p>
        </p:txBody>
      </p:sp>
      <p:pic>
        <p:nvPicPr>
          <p:cNvPr id="8" name="Grafika 7" descr="Osoba z pomysłem">
            <a:extLst>
              <a:ext uri="{FF2B5EF4-FFF2-40B4-BE49-F238E27FC236}">
                <a16:creationId xmlns:a16="http://schemas.microsoft.com/office/drawing/2014/main" id="{8B6CE36D-0FAC-4D2C-92ED-499F11B2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7956" y="1613429"/>
            <a:ext cx="1227973" cy="122797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AAD18B-C13C-478A-B075-F5BF858C0EEA}"/>
              </a:ext>
            </a:extLst>
          </p:cNvPr>
          <p:cNvSpPr txBox="1"/>
          <p:nvPr/>
        </p:nvSpPr>
        <p:spPr>
          <a:xfrm>
            <a:off x="9221942" y="2404007"/>
            <a:ext cx="2864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Plan ogólny gminy jest obowiązkowym aktem prawa miejscowego, który zastąpi Studium uwarunkowań i kierunków zagospodarowania przestrzennego. Ustalenia zawarte w planach ogólnych są wiążące dla planów miejscowych i decyzji o warunkach zabudowy i zagospodarowania terenu. </a:t>
            </a:r>
          </a:p>
          <a:p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To właśnie ten dokument określi, czy na terenie danej działki może powstać zabudowa. </a:t>
            </a:r>
          </a:p>
        </p:txBody>
      </p:sp>
    </p:spTree>
    <p:extLst>
      <p:ext uri="{BB962C8B-B14F-4D97-AF65-F5344CB8AC3E}">
        <p14:creationId xmlns:p14="http://schemas.microsoft.com/office/powerpoint/2010/main" val="303432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B0AE74-3390-452D-A2B9-87DB5FAE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70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Strategia rozwoju gminy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54F2AD-5BD7-4B9F-9081-1FBA0D3B7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933" y="2076242"/>
            <a:ext cx="4224867" cy="3142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Większość ustaleń zawartych w Studium zostanie przeniesiona do strategii rozwoju miasta, którą gminy również mają obowiązek utworzyć, jako ustalenia i rekomendacje w zakresie kształtowania i prowadzenia polityki przestrzennej.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444141-9560-4613-A3D3-5F1AC5C4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06DA13-5F8B-47AF-94A3-1DEE6B95B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" y="1140203"/>
            <a:ext cx="6184153" cy="50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8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B4CF909-170E-4148-BC91-BD66334EB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53"/>
          <a:stretch/>
        </p:blipFill>
        <p:spPr>
          <a:xfrm>
            <a:off x="223374" y="1509200"/>
            <a:ext cx="4087220" cy="383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63500" sx="1000" sy="1000" algn="ctr" rotWithShape="0">
              <a:srgbClr val="000000"/>
            </a:outerShdw>
            <a:reflection blurRad="12700" stA="0" endPos="28000" dist="50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07DECB-5198-4A7D-95AE-964D6477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Granica planu ogólnego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BCAB7A-D5EB-432E-A8CE-F5A4CD94C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524CE341-0FC2-4176-8668-7E1F4B076201}"/>
              </a:ext>
            </a:extLst>
          </p:cNvPr>
          <p:cNvSpPr/>
          <p:nvPr/>
        </p:nvSpPr>
        <p:spPr>
          <a:xfrm>
            <a:off x="7881407" y="1509200"/>
            <a:ext cx="4087219" cy="3839600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załka: pięciokąt 7">
            <a:extLst>
              <a:ext uri="{FF2B5EF4-FFF2-40B4-BE49-F238E27FC236}">
                <a16:creationId xmlns:a16="http://schemas.microsoft.com/office/drawing/2014/main" id="{8B3B575D-CA50-4611-93F0-1C1C42490540}"/>
              </a:ext>
            </a:extLst>
          </p:cNvPr>
          <p:cNvSpPr/>
          <p:nvPr/>
        </p:nvSpPr>
        <p:spPr>
          <a:xfrm>
            <a:off x="4491928" y="2383541"/>
            <a:ext cx="3208143" cy="18160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400" dirty="0">
                <a:solidFill>
                  <a:schemeClr val="bg1"/>
                </a:solidFill>
              </a:rPr>
              <a:t>Plan ogólny uchwala się w granicach gminy z wyłączeniem: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obszarów morskich wód wewnętrznych;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terenów zamkniętych innych niż ustalone przez ministra właściwego ds. transportu</a:t>
            </a:r>
          </a:p>
        </p:txBody>
      </p:sp>
    </p:spTree>
    <p:extLst>
      <p:ext uri="{BB962C8B-B14F-4D97-AF65-F5344CB8AC3E}">
        <p14:creationId xmlns:p14="http://schemas.microsoft.com/office/powerpoint/2010/main" val="207504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26DC3A-DA19-41C3-9052-C7C03342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Podstawa prawna i formalna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29052B-FB4E-4FFD-BA2D-0D52350D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B615F98A-FCF3-47A6-A920-1FE0D885B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471" y="1873249"/>
            <a:ext cx="10597057" cy="311150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pl-PL" dirty="0"/>
              <a:t>Podstawą do sporządzenia planu ogólnego gminy jest ustawa z dnia 27 marca 2003 r. o planowaniu i zagospodarowaniu przestrzennym (Dz.U. z 2024 r. poz. 1130 z późn. zm.) oraz rozporządzenie ministra rozwoju i technologii z dnia 8 grudnia 2023 r. w sprawie projektu planu ogólnego gminy, dokumentowania prac planistycznych w zakresie tego planu oraz wydawania z niego wypisów i wyrysów (Dz. U. z 2023 r. poz. 2758).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4208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26DC3A-DA19-41C3-9052-C7C03342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Założenia planu ogólnego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29052B-FB4E-4FFD-BA2D-0D52350D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B615F98A-FCF3-47A6-A920-1FE0D885B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471" y="1466850"/>
            <a:ext cx="10597057" cy="143721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pl-PL" dirty="0"/>
              <a:t>Głównym zadaniem planu ogólnego gminy jest zapewnienie zrównoważonego rozwoju gminy i harmonijnego zagospodarowania jej przestrzeni.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FD84F290-C146-4BAB-A524-73C526D065D4}"/>
              </a:ext>
            </a:extLst>
          </p:cNvPr>
          <p:cNvSpPr txBox="1">
            <a:spLocks/>
          </p:cNvSpPr>
          <p:nvPr/>
        </p:nvSpPr>
        <p:spPr>
          <a:xfrm>
            <a:off x="838200" y="3259668"/>
            <a:ext cx="10515600" cy="292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solidFill>
                  <a:srgbClr val="002060"/>
                </a:solidFill>
              </a:rPr>
              <a:t>Plan ogólny określi: </a:t>
            </a:r>
          </a:p>
          <a:p>
            <a:pPr>
              <a:buFontTx/>
              <a:buChar char="-"/>
            </a:pPr>
            <a:r>
              <a:rPr lang="pl-PL" u="sng" dirty="0">
                <a:solidFill>
                  <a:srgbClr val="002060"/>
                </a:solidFill>
              </a:rPr>
              <a:t>Strefy planistyczne </a:t>
            </a:r>
            <a:r>
              <a:rPr lang="pl-PL" dirty="0">
                <a:solidFill>
                  <a:srgbClr val="002060"/>
                </a:solidFill>
              </a:rPr>
              <a:t>wraz z profilem funkcjonalnym podstawowym (i możliwym dodatkowym)</a:t>
            </a:r>
          </a:p>
          <a:p>
            <a:pPr>
              <a:buFontTx/>
              <a:buChar char="-"/>
            </a:pPr>
            <a:r>
              <a:rPr lang="pl-PL" u="sng" dirty="0">
                <a:solidFill>
                  <a:srgbClr val="002060"/>
                </a:solidFill>
              </a:rPr>
              <a:t>Gminne standardy urbanistyczne – (</a:t>
            </a:r>
            <a:r>
              <a:rPr lang="pl-PL" dirty="0"/>
              <a:t>maksymalną nadziemną intensywność zabudowy, maksymalną wysokość zabudowy, maksymalny udział powierzchni zabudowy oraz minimalny udział powierzchni biologicznie czynnej)</a:t>
            </a:r>
            <a:r>
              <a:rPr lang="pl-PL" u="sng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Wyznaczone strefy planistyczne i gminne standardy urbanistyczne uwzględniać będą dotychczasową politykę przestrzenną miasta Szczecin, cele i kierunki zagospodarowania przestrzennego gminy wskazane w strategii i dotychczas obowiązującym Studium.</a:t>
            </a:r>
          </a:p>
          <a:p>
            <a:pPr marL="0" indent="0">
              <a:buNone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26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9A2E9988-089A-448F-A5AA-20CB7CF5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200" y="1854200"/>
            <a:ext cx="5798061" cy="403410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pl-PL" dirty="0"/>
              <a:t>Wejście w życie planu ogólnego </a:t>
            </a:r>
          </a:p>
          <a:p>
            <a:pPr marL="0" indent="0" algn="ctr">
              <a:buNone/>
            </a:pPr>
            <a:r>
              <a:rPr lang="pl-PL" dirty="0"/>
              <a:t>nie powoduje utraty mocy obowiązujących planów miejscowych,</a:t>
            </a:r>
          </a:p>
          <a:p>
            <a:pPr marL="0" indent="0" algn="ctr">
              <a:buNone/>
            </a:pPr>
            <a:r>
              <a:rPr lang="pl-PL" dirty="0"/>
              <a:t>JEDNAK</a:t>
            </a:r>
          </a:p>
          <a:p>
            <a:pPr marL="0" indent="0" algn="ctr">
              <a:buNone/>
            </a:pPr>
            <a:r>
              <a:rPr lang="pl-PL" dirty="0"/>
              <a:t>po wejściu w życie planu ogólnego, nowe plany miejscowe, bądź zmiany planów obowiązujących będą musiały być zgodne z planem ogólnym.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2C7063F-7330-4264-A6EC-C37B9C23B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257" y="0"/>
            <a:ext cx="756743" cy="82838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1470F88-9660-4D9D-9416-E0445F2B7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50" y="1593591"/>
            <a:ext cx="4862484" cy="4555319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D7A9E3E3-66A1-449E-8F86-96FEAAD1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606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Plan ogólny a plany miejscowe</a:t>
            </a:r>
          </a:p>
        </p:txBody>
      </p:sp>
    </p:spTree>
    <p:extLst>
      <p:ext uri="{BB962C8B-B14F-4D97-AF65-F5344CB8AC3E}">
        <p14:creationId xmlns:p14="http://schemas.microsoft.com/office/powerpoint/2010/main" val="24958360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1714</Words>
  <Application>Microsoft Office PowerPoint</Application>
  <PresentationFormat>Panoramiczny</PresentationFormat>
  <Paragraphs>202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Z dniem 24 września 2023 r. weszła w życie ustawa z dnia 7 lipca 2023 r. o zmianie ustawy o planowaniu i zagospodarowaniu przestrzennym oraz niektórych innych ustaw, która wdrożyła reformę planowania przestrzennego.  </vt:lpstr>
      <vt:lpstr>Reforma planowania przestrzennego zastępuje studium uwarunkowań i kierunków zagospodarowania przestrzennego gminy planem ogólnym, który będzie aktem prawa miejscowego. </vt:lpstr>
      <vt:lpstr>Zmiana systemu planowania przestrzennego</vt:lpstr>
      <vt:lpstr>Strategia rozwoju gminy</vt:lpstr>
      <vt:lpstr>Granica planu ogólnego</vt:lpstr>
      <vt:lpstr>Podstawa prawna i formalna</vt:lpstr>
      <vt:lpstr>Założenia planu ogólnego</vt:lpstr>
      <vt:lpstr>Plan ogólny a plany miejscowe</vt:lpstr>
      <vt:lpstr>Plan ogólny - zakres</vt:lpstr>
      <vt:lpstr>Podział stref planistycznych</vt:lpstr>
      <vt:lpstr>Przykład zobrazowania stref planistycznych</vt:lpstr>
      <vt:lpstr>Dane przestrzenne</vt:lpstr>
      <vt:lpstr>Plan ogólny – czynności proceduralne</vt:lpstr>
      <vt:lpstr>Uzasadnienie do planu ogólnego</vt:lpstr>
      <vt:lpstr>Obszar uzupełnienia zabudowy</vt:lpstr>
      <vt:lpstr>Obszar uzupełnienia zabudowy</vt:lpstr>
      <vt:lpstr>Obszar uzupełnienia zabudowy</vt:lpstr>
      <vt:lpstr>Obszar uzupełnienia zabudowy</vt:lpstr>
      <vt:lpstr>Obszar uzupełnienia zabudowy</vt:lpstr>
      <vt:lpstr>Obszar uzupełnienia zabudowy</vt:lpstr>
      <vt:lpstr>Harmonogram sporządzenia planu ogólnego</vt:lpstr>
      <vt:lpstr>Dziękujemy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Pliszka Karolina</dc:creator>
  <cp:lastModifiedBy>Pliszka Karolina</cp:lastModifiedBy>
  <cp:revision>106</cp:revision>
  <cp:lastPrinted>2024-06-27T11:29:54Z</cp:lastPrinted>
  <dcterms:created xsi:type="dcterms:W3CDTF">2024-05-17T07:11:14Z</dcterms:created>
  <dcterms:modified xsi:type="dcterms:W3CDTF">2026-03-12T06:57:36Z</dcterms:modified>
</cp:coreProperties>
</file>